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9" r:id="rId3"/>
    <p:sldId id="360" r:id="rId4"/>
    <p:sldId id="364" r:id="rId5"/>
    <p:sldId id="361" r:id="rId6"/>
    <p:sldId id="386" r:id="rId7"/>
    <p:sldId id="365" r:id="rId8"/>
    <p:sldId id="387" r:id="rId9"/>
    <p:sldId id="362" r:id="rId10"/>
    <p:sldId id="363" r:id="rId11"/>
    <p:sldId id="373" r:id="rId12"/>
    <p:sldId id="376" r:id="rId13"/>
    <p:sldId id="366" r:id="rId14"/>
    <p:sldId id="388" r:id="rId15"/>
    <p:sldId id="369" r:id="rId16"/>
    <p:sldId id="378" r:id="rId17"/>
    <p:sldId id="370" r:id="rId18"/>
    <p:sldId id="372" r:id="rId19"/>
    <p:sldId id="379" r:id="rId20"/>
    <p:sldId id="384" r:id="rId21"/>
    <p:sldId id="380" r:id="rId22"/>
    <p:sldId id="381" r:id="rId23"/>
    <p:sldId id="382" r:id="rId24"/>
    <p:sldId id="371" r:id="rId25"/>
    <p:sldId id="383" r:id="rId26"/>
    <p:sldId id="35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2F8DE-B4CA-4633-BC48-59082050EF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0AF74A-83CC-4C08-AC6D-062F60B2A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8AC98-C7BD-4DDA-A7F3-CEAACCE01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15/06/2020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D376E-3E7F-4FDE-9BD6-D23183AE8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2018D-482F-4FBB-B5A4-136A3669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51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E3A61-48EA-4635-B8DD-C828BDDE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FB12E5-F664-408C-82EF-270D34BBD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DE76B-9B89-4912-8BDC-2AEAF2FD7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15/06/2020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B06AE-8DF7-4BA5-9070-0D5707D15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A9931-DAF3-48D4-B2FF-7F1D88FD8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5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FB3CFD-C89A-4607-958F-FDEC12C50D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74CE61-26D9-4219-8628-1C3F8ABDC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74C5F-F405-4BA4-BDFE-862C54FA2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15/06/2020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B9EB-134C-4F0E-8EBF-4779E327A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0E767-6970-4B90-8249-E37B26F79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45440-6C13-4505-A092-E3DB2CD42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F2383-CF5D-4372-AFB4-5D4E5A664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00D0E-15E3-4F0E-B109-231BDA936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15/06/2020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39A2D-9A3B-4C1E-9FB5-9162252F3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73F91-A59B-4817-B5A7-81F8CB088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8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07101-A9F2-4282-8CFC-42C0B4F3F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3E23E-8EF8-4E3B-8C7E-792AB0A89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C08DC-C236-4F1D-ABD6-D6AEFCD31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15/06/2020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1C22E-A935-416D-A7C3-9AFB6AA3A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B2888-0099-4440-BAF7-B8003BE86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04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C0A4-2FE9-4864-8EAA-2E19A09CD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89BEB-846F-4C5F-865F-B63F71D455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ACEA4-DC20-4EB9-B1D3-790503B6B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8430AC-7611-4344-8FC0-91CE5755A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15/06/2020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15696D-95F2-4168-849F-098198F7E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DA373-0336-4555-8889-49735CECF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21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6DD19-FD82-417C-9DE3-733C8505B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1D9CF-FEC8-4E9D-AC04-6E525ED73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B72F3-B8BC-44DB-850D-0CBBB1A994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0EF80C-FDE5-4458-89A0-16BF6B5A7E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3ADB7B-4E2C-4A79-AD65-F17C770019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034A19-DA71-46E7-A391-715B04B5E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15/06/2020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7CF7C5-456B-418B-BE25-E5B52074C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24D298-0E96-4AD8-BACF-5CABB4823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41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2D693-4E04-454F-B2A2-98981BD1D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57F385-22ED-44B1-893A-4C086D60D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15/06/2020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B01C3-7926-4396-BCB4-D0F59C4DC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C5A02F-6B64-49BF-BB1B-411A4052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4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08D0F2-CFC8-4856-BD66-FE121D3C8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15/06/2020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810633-20A5-46ED-9905-6EEC30BDD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B12D7B-F223-4A11-8EA7-5D0D75414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05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09882-6A18-46C3-A5DC-F88511989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94F6A-31AC-4124-9567-CA72F4259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EB9B8C-6424-4AA1-87AD-084E365F0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533242-5D08-4BDA-BC88-5371E948C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15/06/2020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71A230-E412-42EB-A7D3-3387A6BBB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6260BE-7488-4EA3-8334-CE18B8696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D4ACB-75E9-4F1A-B999-5210C80B4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5E96FA-713E-4E7F-9AEF-0756888ED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42EDD-F5CA-4288-856B-B59A025C6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564EE-40BE-463A-980D-F36DC3349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15/06/2020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3D42A-D52E-4D37-8F1D-02B7A0099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3F0895-8352-4445-8542-9E9EB2B66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2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466C9D-782A-45A7-A4A0-855B744BC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09EF60-EC83-43B9-9323-0303E7182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88478-8BAB-4F8D-B0CB-0AF0EBF75A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74CB4-ECE1-44B1-A034-17F654018AD5}" type="datetimeFigureOut">
              <a:rPr lang="en-US" smtClean="0"/>
              <a:t>15/06/2020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FA105-6BD8-4916-BD65-EA0A53DF8C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A17B4-89F7-4703-9B71-5A0D50766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4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Relationship Id="rId4" Type="http://schemas.openxmlformats.org/officeDocument/2006/relationships/image" Target="../media/image7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FD1538F-FDC2-4C81-8363-046FCCAB1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575" y="417438"/>
            <a:ext cx="9915525" cy="23145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CB81E1A-32FD-42F8-AD38-579C5253DEB5}"/>
              </a:ext>
            </a:extLst>
          </p:cNvPr>
          <p:cNvSpPr txBox="1"/>
          <p:nvPr/>
        </p:nvSpPr>
        <p:spPr>
          <a:xfrm>
            <a:off x="3444536" y="5505342"/>
            <a:ext cx="63396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4000" dirty="0"/>
              <a:t>د. احمد سليمان عبدالله</a:t>
            </a:r>
            <a:endParaRPr 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4E0AD8-BAEF-48B9-BA42-05F26DB0B9FB}"/>
              </a:ext>
            </a:extLst>
          </p:cNvPr>
          <p:cNvSpPr txBox="1"/>
          <p:nvPr/>
        </p:nvSpPr>
        <p:spPr>
          <a:xfrm>
            <a:off x="3169326" y="4574665"/>
            <a:ext cx="63396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7030A0"/>
                </a:solidFill>
              </a:rPr>
              <a:t>By Dr. Ahmed S. Abdullah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709EDD-71AA-4665-AC6D-9662839512F8}"/>
              </a:ext>
            </a:extLst>
          </p:cNvPr>
          <p:cNvSpPr/>
          <p:nvPr/>
        </p:nvSpPr>
        <p:spPr>
          <a:xfrm>
            <a:off x="844169" y="3643988"/>
            <a:ext cx="105036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  <a:latin typeface="ItcKabel-Book"/>
              </a:rPr>
              <a:t>The Circuit Elements in The Phasor Domain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FF4F54-E27C-4670-8B63-347C5D963A65}"/>
              </a:ext>
            </a:extLst>
          </p:cNvPr>
          <p:cNvSpPr/>
          <p:nvPr/>
        </p:nvSpPr>
        <p:spPr>
          <a:xfrm>
            <a:off x="4670320" y="2798513"/>
            <a:ext cx="29002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C00000"/>
                </a:solidFill>
                <a:latin typeface="ItcKabel-Book"/>
              </a:rPr>
              <a:t>AC Circuits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145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207DA-D50A-4225-80BD-5297EAE938F3}"/>
              </a:ext>
            </a:extLst>
          </p:cNvPr>
          <p:cNvSpPr/>
          <p:nvPr/>
        </p:nvSpPr>
        <p:spPr>
          <a:xfrm>
            <a:off x="1978090" y="736914"/>
            <a:ext cx="8976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Mathematical Operations With Complex Numbers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1F4AB1-6DAF-4E7D-90F2-009D6252F599}"/>
              </a:ext>
            </a:extLst>
          </p:cNvPr>
          <p:cNvSpPr/>
          <p:nvPr/>
        </p:nvSpPr>
        <p:spPr>
          <a:xfrm>
            <a:off x="637139" y="1321689"/>
            <a:ext cx="55302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13B70E"/>
                </a:solidFill>
                <a:latin typeface="ItcKabel-Medium"/>
              </a:rPr>
              <a:t>Addition and Subtraction</a:t>
            </a:r>
            <a:endParaRPr lang="en-US" sz="4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/>
              <p:nvPr/>
            </p:nvSpPr>
            <p:spPr>
              <a:xfrm>
                <a:off x="797205" y="2275796"/>
                <a:ext cx="339958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4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05" y="2275796"/>
                <a:ext cx="3399585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/>
              <p:nvPr/>
            </p:nvSpPr>
            <p:spPr>
              <a:xfrm>
                <a:off x="6256176" y="2275796"/>
                <a:ext cx="343882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4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6176" y="2275796"/>
                <a:ext cx="3438826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430A4E8-15CA-432F-835F-3B72144ED2FE}"/>
                  </a:ext>
                </a:extLst>
              </p:cNvPr>
              <p:cNvSpPr txBox="1"/>
              <p:nvPr/>
            </p:nvSpPr>
            <p:spPr>
              <a:xfrm>
                <a:off x="797205" y="3774232"/>
                <a:ext cx="8043228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4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4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4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430A4E8-15CA-432F-835F-3B72144ED2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05" y="3774232"/>
                <a:ext cx="8043228" cy="6771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AAD78F2-AC08-466E-A2BB-1A312CC38569}"/>
                  </a:ext>
                </a:extLst>
              </p:cNvPr>
              <p:cNvSpPr txBox="1"/>
              <p:nvPr/>
            </p:nvSpPr>
            <p:spPr>
              <a:xfrm>
                <a:off x="797205" y="5027424"/>
                <a:ext cx="8043228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4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4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AAD78F2-AC08-466E-A2BB-1A312CC385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05" y="5027424"/>
                <a:ext cx="8043228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214FD25C-F243-4469-ACFE-C9BD594713EA}"/>
              </a:ext>
            </a:extLst>
          </p:cNvPr>
          <p:cNvSpPr/>
          <p:nvPr/>
        </p:nvSpPr>
        <p:spPr>
          <a:xfrm>
            <a:off x="637139" y="3734713"/>
            <a:ext cx="8612155" cy="95801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B35A8F9-51CB-4B29-92D7-CCEEC24A6868}"/>
              </a:ext>
            </a:extLst>
          </p:cNvPr>
          <p:cNvSpPr/>
          <p:nvPr/>
        </p:nvSpPr>
        <p:spPr>
          <a:xfrm>
            <a:off x="637138" y="4877640"/>
            <a:ext cx="8612155" cy="95801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51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207DA-D50A-4225-80BD-5297EAE938F3}"/>
              </a:ext>
            </a:extLst>
          </p:cNvPr>
          <p:cNvSpPr/>
          <p:nvPr/>
        </p:nvSpPr>
        <p:spPr>
          <a:xfrm>
            <a:off x="1978090" y="736914"/>
            <a:ext cx="8976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Mathematical Operations With Complex Numbers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1F4AB1-6DAF-4E7D-90F2-009D6252F599}"/>
              </a:ext>
            </a:extLst>
          </p:cNvPr>
          <p:cNvSpPr/>
          <p:nvPr/>
        </p:nvSpPr>
        <p:spPr>
          <a:xfrm>
            <a:off x="637139" y="1321689"/>
            <a:ext cx="55302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13B70E"/>
                </a:solidFill>
                <a:latin typeface="ItcKabel-Medium"/>
              </a:rPr>
              <a:t>Addition and Subtraction</a:t>
            </a:r>
            <a:endParaRPr lang="en-US" sz="4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/>
              <p:nvPr/>
            </p:nvSpPr>
            <p:spPr>
              <a:xfrm>
                <a:off x="797205" y="2275796"/>
                <a:ext cx="2930482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4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05" y="2275796"/>
                <a:ext cx="2930482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/>
              <p:nvPr/>
            </p:nvSpPr>
            <p:spPr>
              <a:xfrm>
                <a:off x="6256176" y="2275796"/>
                <a:ext cx="294356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4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6176" y="2275796"/>
                <a:ext cx="2943563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430A4E8-15CA-432F-835F-3B72144ED2FE}"/>
                  </a:ext>
                </a:extLst>
              </p:cNvPr>
              <p:cNvSpPr txBox="1"/>
              <p:nvPr/>
            </p:nvSpPr>
            <p:spPr>
              <a:xfrm>
                <a:off x="797205" y="3774232"/>
                <a:ext cx="928164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𝑗</m:t>
                      </m:r>
                      <m:d>
                        <m:d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4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4400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4400" b="0" i="0" smtClean="0">
                          <a:latin typeface="Cambria Math" panose="02040503050406030204" pitchFamily="18" charset="0"/>
                        </a:rPr>
                        <m:t>j</m:t>
                      </m:r>
                      <m:r>
                        <a:rPr lang="en-US" sz="4400" b="0" i="0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430A4E8-15CA-432F-835F-3B72144ED2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05" y="3774232"/>
                <a:ext cx="9281643" cy="6771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AAD78F2-AC08-466E-A2BB-1A312CC38569}"/>
                  </a:ext>
                </a:extLst>
              </p:cNvPr>
              <p:cNvSpPr txBox="1"/>
              <p:nvPr/>
            </p:nvSpPr>
            <p:spPr>
              <a:xfrm>
                <a:off x="797205" y="5027424"/>
                <a:ext cx="9756132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sz="4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i="1">
                          <a:latin typeface="Cambria Math" panose="02040503050406030204" pitchFamily="18" charset="0"/>
                        </a:rPr>
                        <m:t>𝑗</m:t>
                      </m:r>
                      <m:d>
                        <m:d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AAD78F2-AC08-466E-A2BB-1A312CC385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05" y="5027424"/>
                <a:ext cx="9756132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214FD25C-F243-4469-ACFE-C9BD594713EA}"/>
              </a:ext>
            </a:extLst>
          </p:cNvPr>
          <p:cNvSpPr/>
          <p:nvPr/>
        </p:nvSpPr>
        <p:spPr>
          <a:xfrm>
            <a:off x="637139" y="3734713"/>
            <a:ext cx="11324706" cy="95801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B35A8F9-51CB-4B29-92D7-CCEEC24A6868}"/>
              </a:ext>
            </a:extLst>
          </p:cNvPr>
          <p:cNvSpPr/>
          <p:nvPr/>
        </p:nvSpPr>
        <p:spPr>
          <a:xfrm>
            <a:off x="637138" y="4877640"/>
            <a:ext cx="11324706" cy="95801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01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207DA-D50A-4225-80BD-5297EAE938F3}"/>
              </a:ext>
            </a:extLst>
          </p:cNvPr>
          <p:cNvSpPr/>
          <p:nvPr/>
        </p:nvSpPr>
        <p:spPr>
          <a:xfrm>
            <a:off x="1978090" y="736914"/>
            <a:ext cx="8976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Mathematical Operations With Complex Numbers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1F4AB1-6DAF-4E7D-90F2-009D6252F599}"/>
              </a:ext>
            </a:extLst>
          </p:cNvPr>
          <p:cNvSpPr/>
          <p:nvPr/>
        </p:nvSpPr>
        <p:spPr>
          <a:xfrm>
            <a:off x="637139" y="1321689"/>
            <a:ext cx="55302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13B70E"/>
                </a:solidFill>
                <a:latin typeface="ItcKabel-Medium"/>
              </a:rPr>
              <a:t>Addition and Subtraction</a:t>
            </a:r>
            <a:endParaRPr lang="en-US" sz="4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6F2E6636-40C9-4E40-8D5E-7DABD1D0C0B0}"/>
                  </a:ext>
                </a:extLst>
              </p:cNvPr>
              <p:cNvSpPr/>
              <p:nvPr/>
            </p:nvSpPr>
            <p:spPr>
              <a:xfrm>
                <a:off x="528344" y="2139830"/>
                <a:ext cx="11278053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ItcKabel-Book"/>
                  </a:rPr>
                  <a:t>Addition or subtraction cannot be performed in polar form unless the complex numbers have the same angle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latin typeface="ItcKabel-Book"/>
                  </a:rPr>
                  <a:t> or unless they differ only by multiples of 180°.</a:t>
                </a: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6F2E6636-40C9-4E40-8D5E-7DABD1D0C0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344" y="2139830"/>
                <a:ext cx="11278053" cy="1569660"/>
              </a:xfrm>
              <a:prstGeom prst="rect">
                <a:avLst/>
              </a:prstGeom>
              <a:blipFill>
                <a:blip r:embed="rId2"/>
                <a:stretch>
                  <a:fillRect l="-1405" t="-5039" r="-1351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506EB21-E31F-40D6-89F8-401EFD062365}"/>
                  </a:ext>
                </a:extLst>
              </p:cNvPr>
              <p:cNvSpPr txBox="1"/>
              <p:nvPr/>
            </p:nvSpPr>
            <p:spPr>
              <a:xfrm>
                <a:off x="637139" y="3839313"/>
                <a:ext cx="313848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sSup>
                        <m:sSupPr>
                          <m:ctrlP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45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506EB21-E31F-40D6-89F8-401EFD0623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3839313"/>
                <a:ext cx="3138487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6804A88-8C18-4BC3-BC71-A73D9AE93A57}"/>
                  </a:ext>
                </a:extLst>
              </p:cNvPr>
              <p:cNvSpPr txBox="1"/>
              <p:nvPr/>
            </p:nvSpPr>
            <p:spPr>
              <a:xfrm>
                <a:off x="6095999" y="3839313"/>
                <a:ext cx="3148362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∠</m:t>
                      </m:r>
                      <m:sSup>
                        <m:sSupPr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en-US" sz="4400" i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6804A88-8C18-4BC3-BC71-A73D9AE93A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3839313"/>
                <a:ext cx="3148362" cy="6771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1F1F360-E448-4F95-964E-28965DBB694A}"/>
                  </a:ext>
                </a:extLst>
              </p:cNvPr>
              <p:cNvSpPr txBox="1"/>
              <p:nvPr/>
            </p:nvSpPr>
            <p:spPr>
              <a:xfrm>
                <a:off x="637139" y="5061857"/>
                <a:ext cx="4390048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∠</m:t>
                      </m:r>
                      <m:sSup>
                        <m:sSupPr>
                          <m:ctrlPr>
                            <a:rPr lang="en-US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  <m:sup>
                          <m:r>
                            <a:rPr lang="en-US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1F1F360-E448-4F95-964E-28965DBB69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5061857"/>
                <a:ext cx="4390048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8074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207DA-D50A-4225-80BD-5297EAE938F3}"/>
              </a:ext>
            </a:extLst>
          </p:cNvPr>
          <p:cNvSpPr/>
          <p:nvPr/>
        </p:nvSpPr>
        <p:spPr>
          <a:xfrm>
            <a:off x="1978090" y="736914"/>
            <a:ext cx="8976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Mathematical Operations With Complex Numbers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1F4AB1-6DAF-4E7D-90F2-009D6252F599}"/>
              </a:ext>
            </a:extLst>
          </p:cNvPr>
          <p:cNvSpPr/>
          <p:nvPr/>
        </p:nvSpPr>
        <p:spPr>
          <a:xfrm>
            <a:off x="637139" y="1321689"/>
            <a:ext cx="33011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13B70E"/>
                </a:solidFill>
                <a:latin typeface="ItcKabel-Medium"/>
              </a:rPr>
              <a:t>Multiplication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/>
              <p:nvPr/>
            </p:nvSpPr>
            <p:spPr>
              <a:xfrm>
                <a:off x="637139" y="2952904"/>
                <a:ext cx="339958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4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2952904"/>
                <a:ext cx="3399585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/>
              <p:nvPr/>
            </p:nvSpPr>
            <p:spPr>
              <a:xfrm>
                <a:off x="6095999" y="2952904"/>
                <a:ext cx="343882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4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2952904"/>
                <a:ext cx="3438826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E1FECD1-7CDD-44F0-8E8D-DA848F07B2AC}"/>
              </a:ext>
            </a:extLst>
          </p:cNvPr>
          <p:cNvSpPr/>
          <p:nvPr/>
        </p:nvSpPr>
        <p:spPr>
          <a:xfrm>
            <a:off x="637139" y="2245018"/>
            <a:ext cx="28264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2673DF"/>
                </a:solidFill>
                <a:latin typeface="Univers-Bold"/>
              </a:rPr>
              <a:t>Rectangular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8126B4A-2455-4F36-8681-786A8205755F}"/>
                  </a:ext>
                </a:extLst>
              </p:cNvPr>
              <p:cNvSpPr txBox="1"/>
              <p:nvPr/>
            </p:nvSpPr>
            <p:spPr>
              <a:xfrm>
                <a:off x="637139" y="3949759"/>
                <a:ext cx="699146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400" dirty="0"/>
                  <a:t>.</a:t>
                </a:r>
                <a:r>
                  <a:rPr lang="en-US" sz="4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4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4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)(</m:t>
                    </m:r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8126B4A-2455-4F36-8681-786A820575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3949759"/>
                <a:ext cx="6991466" cy="677108"/>
              </a:xfrm>
              <a:prstGeom prst="rect">
                <a:avLst/>
              </a:prstGeom>
              <a:blipFill>
                <a:blip r:embed="rId4"/>
                <a:stretch>
                  <a:fillRect l="-87" t="-25225" b="-486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C34B16E-5F63-4998-B0FC-005BA9BA9A92}"/>
                  </a:ext>
                </a:extLst>
              </p:cNvPr>
              <p:cNvSpPr txBox="1"/>
              <p:nvPr/>
            </p:nvSpPr>
            <p:spPr>
              <a:xfrm>
                <a:off x="637139" y="4811533"/>
                <a:ext cx="859382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400" dirty="0"/>
                  <a:t>.</a:t>
                </a:r>
                <a:r>
                  <a:rPr lang="en-US" sz="4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sSub>
                      <m:sSubPr>
                        <m:ctrlP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400" dirty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sSub>
                          <m:sSubPr>
                            <m:ctrlP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C34B16E-5F63-4998-B0FC-005BA9BA9A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4811533"/>
                <a:ext cx="8593827" cy="677108"/>
              </a:xfrm>
              <a:prstGeom prst="rect">
                <a:avLst/>
              </a:prstGeom>
              <a:blipFill>
                <a:blip r:embed="rId5"/>
                <a:stretch>
                  <a:fillRect l="-71" t="-25225" b="-49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376C9F0-2BCD-45A4-8AF8-7DCB303DBC84}"/>
                  </a:ext>
                </a:extLst>
              </p:cNvPr>
              <p:cNvSpPr txBox="1"/>
              <p:nvPr/>
            </p:nvSpPr>
            <p:spPr>
              <a:xfrm>
                <a:off x="637138" y="5664283"/>
                <a:ext cx="929594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400" dirty="0"/>
                  <a:t>.</a:t>
                </a:r>
                <a:r>
                  <a:rPr lang="en-US" sz="4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4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4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4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400" dirty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376C9F0-2BCD-45A4-8AF8-7DCB303DBC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8" y="5664283"/>
                <a:ext cx="9295943" cy="677108"/>
              </a:xfrm>
              <a:prstGeom prst="rect">
                <a:avLst/>
              </a:prstGeom>
              <a:blipFill>
                <a:blip r:embed="rId6"/>
                <a:stretch>
                  <a:fillRect l="-66" t="-25225" b="-49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87031739-56F1-4900-9DAD-AF96A1466A85}"/>
              </a:ext>
            </a:extLst>
          </p:cNvPr>
          <p:cNvSpPr/>
          <p:nvPr/>
        </p:nvSpPr>
        <p:spPr>
          <a:xfrm>
            <a:off x="494522" y="5589037"/>
            <a:ext cx="9438559" cy="95801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C40F166-4467-4666-B20C-0DD7618462DA}"/>
              </a:ext>
            </a:extLst>
          </p:cNvPr>
          <p:cNvSpPr/>
          <p:nvPr/>
        </p:nvSpPr>
        <p:spPr>
          <a:xfrm>
            <a:off x="565829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0E4B479-0A39-446F-9A4A-AF8EEA798350}"/>
              </a:ext>
            </a:extLst>
          </p:cNvPr>
          <p:cNvSpPr/>
          <p:nvPr/>
        </p:nvSpPr>
        <p:spPr>
          <a:xfrm>
            <a:off x="5985854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72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207DA-D50A-4225-80BD-5297EAE938F3}"/>
              </a:ext>
            </a:extLst>
          </p:cNvPr>
          <p:cNvSpPr/>
          <p:nvPr/>
        </p:nvSpPr>
        <p:spPr>
          <a:xfrm>
            <a:off x="1978090" y="736914"/>
            <a:ext cx="8976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Mathematical Operations With Complex Numbers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1F4AB1-6DAF-4E7D-90F2-009D6252F599}"/>
              </a:ext>
            </a:extLst>
          </p:cNvPr>
          <p:cNvSpPr/>
          <p:nvPr/>
        </p:nvSpPr>
        <p:spPr>
          <a:xfrm>
            <a:off x="637139" y="1321689"/>
            <a:ext cx="33011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13B70E"/>
                </a:solidFill>
                <a:latin typeface="ItcKabel-Medium"/>
              </a:rPr>
              <a:t>Multiplication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/>
              <p:nvPr/>
            </p:nvSpPr>
            <p:spPr>
              <a:xfrm>
                <a:off x="637139" y="2952904"/>
                <a:ext cx="2930482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4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2952904"/>
                <a:ext cx="2930482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/>
              <p:nvPr/>
            </p:nvSpPr>
            <p:spPr>
              <a:xfrm>
                <a:off x="6095999" y="2952904"/>
                <a:ext cx="3256148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US" sz="4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2952904"/>
                <a:ext cx="3256148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E1FECD1-7CDD-44F0-8E8D-DA848F07B2AC}"/>
              </a:ext>
            </a:extLst>
          </p:cNvPr>
          <p:cNvSpPr/>
          <p:nvPr/>
        </p:nvSpPr>
        <p:spPr>
          <a:xfrm>
            <a:off x="637139" y="2245018"/>
            <a:ext cx="28264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2673DF"/>
                </a:solidFill>
                <a:latin typeface="Univers-Bold"/>
              </a:rPr>
              <a:t>Rectangular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8126B4A-2455-4F36-8681-786A8205755F}"/>
                  </a:ext>
                </a:extLst>
              </p:cNvPr>
              <p:cNvSpPr txBox="1"/>
              <p:nvPr/>
            </p:nvSpPr>
            <p:spPr>
              <a:xfrm>
                <a:off x="637139" y="3949759"/>
                <a:ext cx="6584880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400" dirty="0"/>
                  <a:t>.</a:t>
                </a:r>
                <a:r>
                  <a:rPr lang="en-US" sz="4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4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4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4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4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4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4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4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8126B4A-2455-4F36-8681-786A820575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3949759"/>
                <a:ext cx="6584880" cy="677108"/>
              </a:xfrm>
              <a:prstGeom prst="rect">
                <a:avLst/>
              </a:prstGeom>
              <a:blipFill>
                <a:blip r:embed="rId4"/>
                <a:stretch>
                  <a:fillRect l="-93" t="-25225" b="-486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C34B16E-5F63-4998-B0FC-005BA9BA9A92}"/>
                  </a:ext>
                </a:extLst>
              </p:cNvPr>
              <p:cNvSpPr txBox="1"/>
              <p:nvPr/>
            </p:nvSpPr>
            <p:spPr>
              <a:xfrm>
                <a:off x="637139" y="4811533"/>
                <a:ext cx="1140273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400" dirty="0"/>
                  <a:t>.</a:t>
                </a:r>
                <a:r>
                  <a:rPr lang="en-US" sz="4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4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4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4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)+</m:t>
                    </m:r>
                    <m:r>
                      <a:rPr lang="en-US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4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4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4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4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4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4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j</m:t>
                    </m:r>
                    <m:r>
                      <a:rPr lang="en-US" sz="44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44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44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44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4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4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4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4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C34B16E-5F63-4998-B0FC-005BA9BA9A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4811533"/>
                <a:ext cx="11402737" cy="677108"/>
              </a:xfrm>
              <a:prstGeom prst="rect">
                <a:avLst/>
              </a:prstGeom>
              <a:blipFill>
                <a:blip r:embed="rId5"/>
                <a:stretch>
                  <a:fillRect l="-53" t="-25225" b="-49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376C9F0-2BCD-45A4-8AF8-7DCB303DBC84}"/>
                  </a:ext>
                </a:extLst>
              </p:cNvPr>
              <p:cNvSpPr txBox="1"/>
              <p:nvPr/>
            </p:nvSpPr>
            <p:spPr>
              <a:xfrm>
                <a:off x="637138" y="5664283"/>
                <a:ext cx="7818422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400" dirty="0"/>
                  <a:t>.</a:t>
                </a:r>
                <a:r>
                  <a:rPr lang="en-US" sz="4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30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)+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15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376C9F0-2BCD-45A4-8AF8-7DCB303DBC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8" y="5664283"/>
                <a:ext cx="7818422" cy="677108"/>
              </a:xfrm>
              <a:prstGeom prst="rect">
                <a:avLst/>
              </a:prstGeom>
              <a:blipFill>
                <a:blip r:embed="rId6"/>
                <a:stretch>
                  <a:fillRect l="-78" t="-25225" b="-49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87031739-56F1-4900-9DAD-AF96A1466A85}"/>
              </a:ext>
            </a:extLst>
          </p:cNvPr>
          <p:cNvSpPr/>
          <p:nvPr/>
        </p:nvSpPr>
        <p:spPr>
          <a:xfrm>
            <a:off x="494523" y="5589037"/>
            <a:ext cx="7961038" cy="95801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C40F166-4467-4666-B20C-0DD7618462DA}"/>
              </a:ext>
            </a:extLst>
          </p:cNvPr>
          <p:cNvSpPr/>
          <p:nvPr/>
        </p:nvSpPr>
        <p:spPr>
          <a:xfrm>
            <a:off x="565829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0E4B479-0A39-446F-9A4A-AF8EEA798350}"/>
              </a:ext>
            </a:extLst>
          </p:cNvPr>
          <p:cNvSpPr/>
          <p:nvPr/>
        </p:nvSpPr>
        <p:spPr>
          <a:xfrm>
            <a:off x="5985854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D4190E-A90A-4ED9-B320-ADD56D4A6B53}"/>
                  </a:ext>
                </a:extLst>
              </p:cNvPr>
              <p:cNvSpPr txBox="1"/>
              <p:nvPr/>
            </p:nvSpPr>
            <p:spPr>
              <a:xfrm>
                <a:off x="8598175" y="5673307"/>
                <a:ext cx="325448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4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35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D4190E-A90A-4ED9-B320-ADD56D4A6B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8175" y="5673307"/>
                <a:ext cx="3254481" cy="67710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9412DD1C-75E0-4054-A23D-68B828F12837}"/>
              </a:ext>
            </a:extLst>
          </p:cNvPr>
          <p:cNvSpPr/>
          <p:nvPr/>
        </p:nvSpPr>
        <p:spPr>
          <a:xfrm>
            <a:off x="8598175" y="5610502"/>
            <a:ext cx="3254481" cy="95801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15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207DA-D50A-4225-80BD-5297EAE938F3}"/>
              </a:ext>
            </a:extLst>
          </p:cNvPr>
          <p:cNvSpPr/>
          <p:nvPr/>
        </p:nvSpPr>
        <p:spPr>
          <a:xfrm>
            <a:off x="1978090" y="736914"/>
            <a:ext cx="8976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Mathematical Operations With Complex Numbers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1F4AB1-6DAF-4E7D-90F2-009D6252F599}"/>
              </a:ext>
            </a:extLst>
          </p:cNvPr>
          <p:cNvSpPr/>
          <p:nvPr/>
        </p:nvSpPr>
        <p:spPr>
          <a:xfrm>
            <a:off x="637139" y="1321689"/>
            <a:ext cx="33011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13B70E"/>
                </a:solidFill>
                <a:latin typeface="ItcKabel-Medium"/>
              </a:rPr>
              <a:t>Multiplication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/>
              <p:nvPr/>
            </p:nvSpPr>
            <p:spPr>
              <a:xfrm>
                <a:off x="637139" y="2952904"/>
                <a:ext cx="303903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4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2952904"/>
                <a:ext cx="3039037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/>
              <p:nvPr/>
            </p:nvSpPr>
            <p:spPr>
              <a:xfrm>
                <a:off x="6095999" y="2952904"/>
                <a:ext cx="307507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sz="4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∠</m:t>
                      </m:r>
                      <m:sSub>
                        <m:sSubPr>
                          <m:ctrlP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4400" i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2952904"/>
                <a:ext cx="3075073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E1FECD1-7CDD-44F0-8E8D-DA848F07B2AC}"/>
              </a:ext>
            </a:extLst>
          </p:cNvPr>
          <p:cNvSpPr/>
          <p:nvPr/>
        </p:nvSpPr>
        <p:spPr>
          <a:xfrm>
            <a:off x="637139" y="2245018"/>
            <a:ext cx="13131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2673DF"/>
                </a:solidFill>
                <a:latin typeface="Univers-Bold"/>
              </a:rPr>
              <a:t>Polar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BDC02B0-0020-4AA8-BF99-B5082F012078}"/>
                  </a:ext>
                </a:extLst>
              </p:cNvPr>
              <p:cNvSpPr txBox="1"/>
              <p:nvPr/>
            </p:nvSpPr>
            <p:spPr>
              <a:xfrm>
                <a:off x="637139" y="3949759"/>
                <a:ext cx="527490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4400" dirty="0"/>
                  <a:t>.</a:t>
                </a:r>
                <a:r>
                  <a:rPr lang="en-US" sz="4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4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4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4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4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sSub>
                      <m:sSubPr>
                        <m:ctrlP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400" dirty="0"/>
                  <a:t>+</a:t>
                </a:r>
                <a:r>
                  <a:rPr lang="en-US" sz="44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BDC02B0-0020-4AA8-BF99-B5082F0120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3949759"/>
                <a:ext cx="5274906" cy="677108"/>
              </a:xfrm>
              <a:prstGeom prst="rect">
                <a:avLst/>
              </a:prstGeom>
              <a:blipFill>
                <a:blip r:embed="rId4"/>
                <a:stretch>
                  <a:fillRect l="-116" t="-24324" b="-49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F8255D0B-9200-4F8D-B052-ABD266716466}"/>
              </a:ext>
            </a:extLst>
          </p:cNvPr>
          <p:cNvSpPr/>
          <p:nvPr/>
        </p:nvSpPr>
        <p:spPr>
          <a:xfrm>
            <a:off x="354563" y="3853519"/>
            <a:ext cx="6419461" cy="95801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75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207DA-D50A-4225-80BD-5297EAE938F3}"/>
              </a:ext>
            </a:extLst>
          </p:cNvPr>
          <p:cNvSpPr/>
          <p:nvPr/>
        </p:nvSpPr>
        <p:spPr>
          <a:xfrm>
            <a:off x="1978090" y="736914"/>
            <a:ext cx="8976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Mathematical Operations With Complex Numbers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1F4AB1-6DAF-4E7D-90F2-009D6252F599}"/>
              </a:ext>
            </a:extLst>
          </p:cNvPr>
          <p:cNvSpPr/>
          <p:nvPr/>
        </p:nvSpPr>
        <p:spPr>
          <a:xfrm>
            <a:off x="637139" y="1321689"/>
            <a:ext cx="33011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13B70E"/>
                </a:solidFill>
                <a:latin typeface="ItcKabel-Medium"/>
              </a:rPr>
              <a:t>Multiplication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/>
              <p:nvPr/>
            </p:nvSpPr>
            <p:spPr>
              <a:xfrm>
                <a:off x="637139" y="2952904"/>
                <a:ext cx="313848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sSup>
                        <m:sSupPr>
                          <m:ctrlP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2952904"/>
                <a:ext cx="3138487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/>
              <p:nvPr/>
            </p:nvSpPr>
            <p:spPr>
              <a:xfrm>
                <a:off x="6095999" y="2952904"/>
                <a:ext cx="346094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sz="4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∠</m:t>
                      </m:r>
                      <m:sSup>
                        <m:sSupPr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en-US" sz="4400" i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2952904"/>
                <a:ext cx="3460947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E1FECD1-7CDD-44F0-8E8D-DA848F07B2AC}"/>
              </a:ext>
            </a:extLst>
          </p:cNvPr>
          <p:cNvSpPr/>
          <p:nvPr/>
        </p:nvSpPr>
        <p:spPr>
          <a:xfrm>
            <a:off x="637139" y="2245018"/>
            <a:ext cx="13131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2673DF"/>
                </a:solidFill>
                <a:latin typeface="Univers-Bold"/>
              </a:rPr>
              <a:t>Polar</a:t>
            </a:r>
            <a:endParaRPr lang="en-US" sz="36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255D0B-9200-4F8D-B052-ABD266716466}"/>
              </a:ext>
            </a:extLst>
          </p:cNvPr>
          <p:cNvSpPr/>
          <p:nvPr/>
        </p:nvSpPr>
        <p:spPr>
          <a:xfrm>
            <a:off x="354563" y="3853519"/>
            <a:ext cx="6419461" cy="95801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518E5B8-4597-4F09-B0E0-FE340D2D3E8F}"/>
                  </a:ext>
                </a:extLst>
              </p:cNvPr>
              <p:cNvSpPr txBox="1"/>
              <p:nvPr/>
            </p:nvSpPr>
            <p:spPr>
              <a:xfrm>
                <a:off x="565603" y="5053885"/>
                <a:ext cx="660180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400" dirty="0"/>
                  <a:t>.</a:t>
                </a:r>
                <a:r>
                  <a:rPr lang="en-US" sz="4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4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 (</m:t>
                    </m:r>
                    <m:r>
                      <a:rPr lang="en-US" sz="4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4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sSup>
                      <m:sSupPr>
                        <m:ctrlP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</m:t>
                        </m:r>
                      </m:e>
                      <m:sup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en-US" sz="4400" dirty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e>
                      <m:sup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518E5B8-4597-4F09-B0E0-FE340D2D3E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03" y="5053885"/>
                <a:ext cx="6601807" cy="677108"/>
              </a:xfrm>
              <a:prstGeom prst="rect">
                <a:avLst/>
              </a:prstGeom>
              <a:blipFill>
                <a:blip r:embed="rId4"/>
                <a:stretch>
                  <a:fillRect t="-25225" b="-49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7304913-6023-4095-874F-D5B733BD9340}"/>
                  </a:ext>
                </a:extLst>
              </p:cNvPr>
              <p:cNvSpPr txBox="1"/>
              <p:nvPr/>
            </p:nvSpPr>
            <p:spPr>
              <a:xfrm>
                <a:off x="520517" y="5896852"/>
                <a:ext cx="404783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400" dirty="0"/>
                  <a:t>.</a:t>
                </a:r>
                <a:r>
                  <a:rPr lang="en-US" sz="4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50</m:t>
                    </m:r>
                    <m:r>
                      <a:rPr lang="en-US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sSup>
                      <m:sSup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50</m:t>
                        </m:r>
                      </m:e>
                      <m:sup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</m:t>
                        </m:r>
                      </m:sup>
                    </m:sSup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7304913-6023-4095-874F-D5B733BD9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17" y="5896852"/>
                <a:ext cx="4047839" cy="677108"/>
              </a:xfrm>
              <a:prstGeom prst="rect">
                <a:avLst/>
              </a:prstGeom>
              <a:blipFill>
                <a:blip r:embed="rId5"/>
                <a:stretch>
                  <a:fillRect t="-25225" b="-49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2E0EDE5-C50C-4AAF-B507-F83FB1325A83}"/>
                  </a:ext>
                </a:extLst>
              </p:cNvPr>
              <p:cNvSpPr txBox="1"/>
              <p:nvPr/>
            </p:nvSpPr>
            <p:spPr>
              <a:xfrm>
                <a:off x="637139" y="3949759"/>
                <a:ext cx="527490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4400" dirty="0"/>
                  <a:t>.</a:t>
                </a:r>
                <a:r>
                  <a:rPr lang="en-US" sz="4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4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4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4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4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sSub>
                      <m:sSubPr>
                        <m:ctrlP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400" dirty="0"/>
                  <a:t>+</a:t>
                </a:r>
                <a:r>
                  <a:rPr lang="en-US" sz="44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2E0EDE5-C50C-4AAF-B507-F83FB1325A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3949759"/>
                <a:ext cx="5274906" cy="677108"/>
              </a:xfrm>
              <a:prstGeom prst="rect">
                <a:avLst/>
              </a:prstGeom>
              <a:blipFill>
                <a:blip r:embed="rId6"/>
                <a:stretch>
                  <a:fillRect l="-116" t="-24324" b="-49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F387BC14-7A36-4855-BC7D-E904F6724CA7}"/>
              </a:ext>
            </a:extLst>
          </p:cNvPr>
          <p:cNvSpPr/>
          <p:nvPr/>
        </p:nvSpPr>
        <p:spPr>
          <a:xfrm>
            <a:off x="565829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B818ED9-B52F-4299-9693-88967F23E5DB}"/>
              </a:ext>
            </a:extLst>
          </p:cNvPr>
          <p:cNvSpPr/>
          <p:nvPr/>
        </p:nvSpPr>
        <p:spPr>
          <a:xfrm>
            <a:off x="5985854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61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207DA-D50A-4225-80BD-5297EAE938F3}"/>
              </a:ext>
            </a:extLst>
          </p:cNvPr>
          <p:cNvSpPr/>
          <p:nvPr/>
        </p:nvSpPr>
        <p:spPr>
          <a:xfrm>
            <a:off x="1978090" y="736914"/>
            <a:ext cx="8976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Mathematical Operations With Complex Numbers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1F4AB1-6DAF-4E7D-90F2-009D6252F599}"/>
              </a:ext>
            </a:extLst>
          </p:cNvPr>
          <p:cNvSpPr/>
          <p:nvPr/>
        </p:nvSpPr>
        <p:spPr>
          <a:xfrm>
            <a:off x="637139" y="1321689"/>
            <a:ext cx="18870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13B70E"/>
                </a:solidFill>
                <a:latin typeface="ItcKabel-Medium"/>
              </a:rPr>
              <a:t>Division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/>
              <p:nvPr/>
            </p:nvSpPr>
            <p:spPr>
              <a:xfrm>
                <a:off x="637139" y="2952904"/>
                <a:ext cx="339958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4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2952904"/>
                <a:ext cx="3399585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/>
              <p:nvPr/>
            </p:nvSpPr>
            <p:spPr>
              <a:xfrm>
                <a:off x="6095999" y="2952904"/>
                <a:ext cx="343882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4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2952904"/>
                <a:ext cx="3438826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E1FECD1-7CDD-44F0-8E8D-DA848F07B2AC}"/>
              </a:ext>
            </a:extLst>
          </p:cNvPr>
          <p:cNvSpPr/>
          <p:nvPr/>
        </p:nvSpPr>
        <p:spPr>
          <a:xfrm>
            <a:off x="637139" y="2245018"/>
            <a:ext cx="28264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2673DF"/>
                </a:solidFill>
                <a:latin typeface="Univers-Bold"/>
              </a:rPr>
              <a:t>Rectangular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8126B4A-2455-4F36-8681-786A8205755F}"/>
                  </a:ext>
                </a:extLst>
              </p:cNvPr>
              <p:cNvSpPr txBox="1"/>
              <p:nvPr/>
            </p:nvSpPr>
            <p:spPr>
              <a:xfrm>
                <a:off x="637139" y="3949759"/>
                <a:ext cx="3438826" cy="13864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sSub>
                            <m:sSubPr>
                              <m:ctrlP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sSub>
                            <m:sSubPr>
                              <m:ctrlP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44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8126B4A-2455-4F36-8681-786A820575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3949759"/>
                <a:ext cx="3438826" cy="13864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23E770D-E7D3-4DD3-99BB-58EA198B1847}"/>
                  </a:ext>
                </a:extLst>
              </p:cNvPr>
              <p:cNvSpPr/>
              <p:nvPr/>
            </p:nvSpPr>
            <p:spPr>
              <a:xfrm>
                <a:off x="5604588" y="4181296"/>
                <a:ext cx="6096000" cy="138499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/>
                <a:r>
                  <a:rPr lang="en-US" sz="2800" dirty="0">
                    <a:latin typeface="Times-Roman"/>
                  </a:rPr>
                  <a:t>We rationalize the denominator by multiplying both the numerator and denominator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23E770D-E7D3-4DD3-99BB-58EA198B18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4588" y="4181296"/>
                <a:ext cx="6096000" cy="1384995"/>
              </a:xfrm>
              <a:prstGeom prst="rect">
                <a:avLst/>
              </a:prstGeom>
              <a:blipFill>
                <a:blip r:embed="rId5"/>
                <a:stretch>
                  <a:fillRect l="-2000" t="-4846" r="-2100" b="-11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BCB105C-5712-48D5-9E2E-37C0849C42ED}"/>
                  </a:ext>
                </a:extLst>
              </p:cNvPr>
              <p:cNvSpPr txBox="1"/>
              <p:nvPr/>
            </p:nvSpPr>
            <p:spPr>
              <a:xfrm>
                <a:off x="5781868" y="5779021"/>
                <a:ext cx="3661002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4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BCB105C-5712-48D5-9E2E-37C0849C42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1868" y="5779021"/>
                <a:ext cx="3661002" cy="6771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5A89E72C-050E-4B6D-91CF-4B277B967900}"/>
              </a:ext>
            </a:extLst>
          </p:cNvPr>
          <p:cNvSpPr/>
          <p:nvPr/>
        </p:nvSpPr>
        <p:spPr>
          <a:xfrm>
            <a:off x="565829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2B21A4-6219-4B44-B8DD-4EFB388649EF}"/>
              </a:ext>
            </a:extLst>
          </p:cNvPr>
          <p:cNvSpPr/>
          <p:nvPr/>
        </p:nvSpPr>
        <p:spPr>
          <a:xfrm>
            <a:off x="5985854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24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207DA-D50A-4225-80BD-5297EAE938F3}"/>
              </a:ext>
            </a:extLst>
          </p:cNvPr>
          <p:cNvSpPr/>
          <p:nvPr/>
        </p:nvSpPr>
        <p:spPr>
          <a:xfrm>
            <a:off x="1978090" y="736914"/>
            <a:ext cx="8976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Mathematical Operations With Complex Numbers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1F4AB1-6DAF-4E7D-90F2-009D6252F599}"/>
              </a:ext>
            </a:extLst>
          </p:cNvPr>
          <p:cNvSpPr/>
          <p:nvPr/>
        </p:nvSpPr>
        <p:spPr>
          <a:xfrm>
            <a:off x="637139" y="1321689"/>
            <a:ext cx="18870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13B70E"/>
                </a:solidFill>
                <a:latin typeface="ItcKabel-Medium"/>
              </a:rPr>
              <a:t>Division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/>
              <p:nvPr/>
            </p:nvSpPr>
            <p:spPr>
              <a:xfrm>
                <a:off x="637139" y="2952904"/>
                <a:ext cx="339958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4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2952904"/>
                <a:ext cx="3399585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/>
              <p:nvPr/>
            </p:nvSpPr>
            <p:spPr>
              <a:xfrm>
                <a:off x="6095999" y="2952904"/>
                <a:ext cx="343882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4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2952904"/>
                <a:ext cx="3438826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E1FECD1-7CDD-44F0-8E8D-DA848F07B2AC}"/>
              </a:ext>
            </a:extLst>
          </p:cNvPr>
          <p:cNvSpPr/>
          <p:nvPr/>
        </p:nvSpPr>
        <p:spPr>
          <a:xfrm>
            <a:off x="637139" y="2245018"/>
            <a:ext cx="28264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2673DF"/>
                </a:solidFill>
                <a:latin typeface="Univers-Bold"/>
              </a:rPr>
              <a:t>Rectangular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8126B4A-2455-4F36-8681-786A8205755F}"/>
                  </a:ext>
                </a:extLst>
              </p:cNvPr>
              <p:cNvSpPr txBox="1"/>
              <p:nvPr/>
            </p:nvSpPr>
            <p:spPr>
              <a:xfrm>
                <a:off x="637139" y="3949759"/>
                <a:ext cx="6088462" cy="13864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sSub>
                            <m:sSubPr>
                              <m:ctrlP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sSub>
                            <m:sSubPr>
                              <m:ctrlP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sSub>
                            <m:sSubPr>
                              <m:ctrlP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sSub>
                            <m:sSubPr>
                              <m:ctrlP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44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8126B4A-2455-4F36-8681-786A820575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3949759"/>
                <a:ext cx="6088462" cy="13864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0758EF8-F8B1-461C-9179-F6A03CA54F81}"/>
                  </a:ext>
                </a:extLst>
              </p:cNvPr>
              <p:cNvSpPr txBox="1"/>
              <p:nvPr/>
            </p:nvSpPr>
            <p:spPr>
              <a:xfrm>
                <a:off x="637139" y="5427883"/>
                <a:ext cx="1285672" cy="13783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0758EF8-F8B1-461C-9179-F6A03CA54F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5427883"/>
                <a:ext cx="1285672" cy="13783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CA23FE56-5DDB-48E2-814E-3E6C6B7937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94486" y="5427883"/>
            <a:ext cx="5285678" cy="133931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30ACC73-267F-427B-9B5B-1B026DCA125E}"/>
              </a:ext>
            </a:extLst>
          </p:cNvPr>
          <p:cNvSpPr/>
          <p:nvPr/>
        </p:nvSpPr>
        <p:spPr>
          <a:xfrm>
            <a:off x="565829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E168208-B54B-4BDD-9EA0-1DF416F7A446}"/>
              </a:ext>
            </a:extLst>
          </p:cNvPr>
          <p:cNvSpPr/>
          <p:nvPr/>
        </p:nvSpPr>
        <p:spPr>
          <a:xfrm>
            <a:off x="5985854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15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207DA-D50A-4225-80BD-5297EAE938F3}"/>
              </a:ext>
            </a:extLst>
          </p:cNvPr>
          <p:cNvSpPr/>
          <p:nvPr/>
        </p:nvSpPr>
        <p:spPr>
          <a:xfrm>
            <a:off x="1978090" y="736914"/>
            <a:ext cx="8976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Mathematical Operations With Complex Numbers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1F4AB1-6DAF-4E7D-90F2-009D6252F599}"/>
              </a:ext>
            </a:extLst>
          </p:cNvPr>
          <p:cNvSpPr/>
          <p:nvPr/>
        </p:nvSpPr>
        <p:spPr>
          <a:xfrm>
            <a:off x="637139" y="1321689"/>
            <a:ext cx="18870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13B70E"/>
                </a:solidFill>
                <a:latin typeface="ItcKabel-Medium"/>
              </a:rPr>
              <a:t>Division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/>
              <p:nvPr/>
            </p:nvSpPr>
            <p:spPr>
              <a:xfrm>
                <a:off x="637139" y="2952904"/>
                <a:ext cx="2930482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4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2952904"/>
                <a:ext cx="2930482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/>
              <p:nvPr/>
            </p:nvSpPr>
            <p:spPr>
              <a:xfrm>
                <a:off x="6095999" y="2952904"/>
                <a:ext cx="294356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4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2952904"/>
                <a:ext cx="2943563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E1FECD1-7CDD-44F0-8E8D-DA848F07B2AC}"/>
              </a:ext>
            </a:extLst>
          </p:cNvPr>
          <p:cNvSpPr/>
          <p:nvPr/>
        </p:nvSpPr>
        <p:spPr>
          <a:xfrm>
            <a:off x="637139" y="2245018"/>
            <a:ext cx="28264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2673DF"/>
                </a:solidFill>
                <a:latin typeface="Univers-Bold"/>
              </a:rPr>
              <a:t>Rectangular</a:t>
            </a:r>
            <a:endParaRPr lang="en-US" sz="36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8C8C20-9BB3-4338-B31E-7525AF99CB3F}"/>
              </a:ext>
            </a:extLst>
          </p:cNvPr>
          <p:cNvSpPr/>
          <p:nvPr/>
        </p:nvSpPr>
        <p:spPr>
          <a:xfrm>
            <a:off x="565829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8E0D8A-0B66-45CC-AE3E-17217DB7B63C}"/>
              </a:ext>
            </a:extLst>
          </p:cNvPr>
          <p:cNvSpPr/>
          <p:nvPr/>
        </p:nvSpPr>
        <p:spPr>
          <a:xfrm>
            <a:off x="5985854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81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326C2D6-0DD7-4DE1-A88F-63D1CF9D21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3994" y="2661549"/>
            <a:ext cx="5141585" cy="41148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0C4DA2-FC20-4E47-B3BB-1E71B0DF6975}"/>
              </a:ext>
            </a:extLst>
          </p:cNvPr>
          <p:cNvSpPr/>
          <p:nvPr/>
        </p:nvSpPr>
        <p:spPr>
          <a:xfrm>
            <a:off x="687354" y="940560"/>
            <a:ext cx="110412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Univers-Bold"/>
              </a:rPr>
              <a:t>A </a:t>
            </a:r>
            <a:r>
              <a:rPr lang="en-US" sz="2400" b="1" dirty="0">
                <a:solidFill>
                  <a:srgbClr val="FF0000"/>
                </a:solidFill>
                <a:latin typeface="Univers-Bold"/>
              </a:rPr>
              <a:t>complex number </a:t>
            </a:r>
            <a:r>
              <a:rPr lang="en-US" sz="2400" dirty="0">
                <a:latin typeface="Univers-Bold"/>
              </a:rPr>
              <a:t>represents a point in a two-dimensional plane located with reference to two distinct axes. This point can also determine a radius vector drawn from the origin to the point. The horizontal axis is called the </a:t>
            </a:r>
            <a:r>
              <a:rPr lang="en-US" sz="2400" dirty="0">
                <a:solidFill>
                  <a:srgbClr val="FF0000"/>
                </a:solidFill>
                <a:latin typeface="Univers-Bold"/>
              </a:rPr>
              <a:t>real axis</a:t>
            </a:r>
            <a:r>
              <a:rPr lang="en-US" sz="2400" dirty="0">
                <a:latin typeface="Univers-Bold"/>
              </a:rPr>
              <a:t>, while the vertical axis is called the </a:t>
            </a:r>
            <a:r>
              <a:rPr lang="en-US" sz="2400" dirty="0">
                <a:solidFill>
                  <a:srgbClr val="FF0000"/>
                </a:solidFill>
                <a:latin typeface="Univers-Bold"/>
              </a:rPr>
              <a:t>imaginary axis</a:t>
            </a:r>
            <a:r>
              <a:rPr lang="en-US" sz="2400" dirty="0">
                <a:latin typeface="Univers-Bold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4937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207DA-D50A-4225-80BD-5297EAE938F3}"/>
              </a:ext>
            </a:extLst>
          </p:cNvPr>
          <p:cNvSpPr/>
          <p:nvPr/>
        </p:nvSpPr>
        <p:spPr>
          <a:xfrm>
            <a:off x="1978090" y="736914"/>
            <a:ext cx="8976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Mathematical Operations With Complex Numbers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1F4AB1-6DAF-4E7D-90F2-009D6252F599}"/>
              </a:ext>
            </a:extLst>
          </p:cNvPr>
          <p:cNvSpPr/>
          <p:nvPr/>
        </p:nvSpPr>
        <p:spPr>
          <a:xfrm>
            <a:off x="637139" y="1321689"/>
            <a:ext cx="18870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13B70E"/>
                </a:solidFill>
                <a:latin typeface="ItcKabel-Medium"/>
              </a:rPr>
              <a:t>Division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/>
              <p:nvPr/>
            </p:nvSpPr>
            <p:spPr>
              <a:xfrm>
                <a:off x="637139" y="2952904"/>
                <a:ext cx="2930482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4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2952904"/>
                <a:ext cx="2930482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/>
              <p:nvPr/>
            </p:nvSpPr>
            <p:spPr>
              <a:xfrm>
                <a:off x="6095999" y="2952904"/>
                <a:ext cx="294356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4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2952904"/>
                <a:ext cx="2943563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E1FECD1-7CDD-44F0-8E8D-DA848F07B2AC}"/>
              </a:ext>
            </a:extLst>
          </p:cNvPr>
          <p:cNvSpPr/>
          <p:nvPr/>
        </p:nvSpPr>
        <p:spPr>
          <a:xfrm>
            <a:off x="637139" y="2245018"/>
            <a:ext cx="28264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2673DF"/>
                </a:solidFill>
                <a:latin typeface="Univers-Bold"/>
              </a:rPr>
              <a:t>Rectangular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8126B4A-2455-4F36-8681-786A8205755F}"/>
                  </a:ext>
                </a:extLst>
              </p:cNvPr>
              <p:cNvSpPr txBox="1"/>
              <p:nvPr/>
            </p:nvSpPr>
            <p:spPr>
              <a:xfrm>
                <a:off x="646476" y="3931097"/>
                <a:ext cx="5097934" cy="14046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4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44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8126B4A-2455-4F36-8681-786A820575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76" y="3931097"/>
                <a:ext cx="5097934" cy="1404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843ABC7A-B4B9-4ED4-81AF-E6174B874AAB}"/>
              </a:ext>
            </a:extLst>
          </p:cNvPr>
          <p:cNvSpPr/>
          <p:nvPr/>
        </p:nvSpPr>
        <p:spPr>
          <a:xfrm>
            <a:off x="565829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C7FE1F5-36B2-4E31-B792-77F201167333}"/>
              </a:ext>
            </a:extLst>
          </p:cNvPr>
          <p:cNvSpPr/>
          <p:nvPr/>
        </p:nvSpPr>
        <p:spPr>
          <a:xfrm>
            <a:off x="5985854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260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207DA-D50A-4225-80BD-5297EAE938F3}"/>
              </a:ext>
            </a:extLst>
          </p:cNvPr>
          <p:cNvSpPr/>
          <p:nvPr/>
        </p:nvSpPr>
        <p:spPr>
          <a:xfrm>
            <a:off x="1978090" y="736914"/>
            <a:ext cx="8976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Mathematical Operations With Complex Numbers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1F4AB1-6DAF-4E7D-90F2-009D6252F599}"/>
              </a:ext>
            </a:extLst>
          </p:cNvPr>
          <p:cNvSpPr/>
          <p:nvPr/>
        </p:nvSpPr>
        <p:spPr>
          <a:xfrm>
            <a:off x="637139" y="1321689"/>
            <a:ext cx="18870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13B70E"/>
                </a:solidFill>
                <a:latin typeface="ItcKabel-Medium"/>
              </a:rPr>
              <a:t>Division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/>
              <p:nvPr/>
            </p:nvSpPr>
            <p:spPr>
              <a:xfrm>
                <a:off x="637139" y="2952904"/>
                <a:ext cx="2930482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4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2952904"/>
                <a:ext cx="2930482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/>
              <p:nvPr/>
            </p:nvSpPr>
            <p:spPr>
              <a:xfrm>
                <a:off x="6095999" y="2952904"/>
                <a:ext cx="294356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4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2952904"/>
                <a:ext cx="2943563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E1FECD1-7CDD-44F0-8E8D-DA848F07B2AC}"/>
              </a:ext>
            </a:extLst>
          </p:cNvPr>
          <p:cNvSpPr/>
          <p:nvPr/>
        </p:nvSpPr>
        <p:spPr>
          <a:xfrm>
            <a:off x="637139" y="2245018"/>
            <a:ext cx="28264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2673DF"/>
                </a:solidFill>
                <a:latin typeface="Univers-Bold"/>
              </a:rPr>
              <a:t>Rectangular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8126B4A-2455-4F36-8681-786A8205755F}"/>
                  </a:ext>
                </a:extLst>
              </p:cNvPr>
              <p:cNvSpPr txBox="1"/>
              <p:nvPr/>
            </p:nvSpPr>
            <p:spPr>
              <a:xfrm>
                <a:off x="637139" y="3949759"/>
                <a:ext cx="5097934" cy="14046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4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44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8126B4A-2455-4F36-8681-786A820575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3949759"/>
                <a:ext cx="5097934" cy="1404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0758EF8-F8B1-461C-9179-F6A03CA54F81}"/>
                  </a:ext>
                </a:extLst>
              </p:cNvPr>
              <p:cNvSpPr txBox="1"/>
              <p:nvPr/>
            </p:nvSpPr>
            <p:spPr>
              <a:xfrm>
                <a:off x="637139" y="5427883"/>
                <a:ext cx="10012741" cy="1432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4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d>
                            <m:dPr>
                              <m:ctrlPr>
                                <a:rPr lang="en-US" sz="4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4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US" sz="4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f>
                        <m:fPr>
                          <m:ctrlPr>
                            <a:rPr lang="en-US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)−(</m:t>
                          </m:r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4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0758EF8-F8B1-461C-9179-F6A03CA54F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5427883"/>
                <a:ext cx="10012741" cy="14328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56DABAE8-25BF-4791-9D82-53F599608B6E}"/>
              </a:ext>
            </a:extLst>
          </p:cNvPr>
          <p:cNvSpPr/>
          <p:nvPr/>
        </p:nvSpPr>
        <p:spPr>
          <a:xfrm>
            <a:off x="565829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E05AB24-8CCA-4A05-896B-9AD2C9E9CB61}"/>
              </a:ext>
            </a:extLst>
          </p:cNvPr>
          <p:cNvSpPr/>
          <p:nvPr/>
        </p:nvSpPr>
        <p:spPr>
          <a:xfrm>
            <a:off x="5985854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50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207DA-D50A-4225-80BD-5297EAE938F3}"/>
              </a:ext>
            </a:extLst>
          </p:cNvPr>
          <p:cNvSpPr/>
          <p:nvPr/>
        </p:nvSpPr>
        <p:spPr>
          <a:xfrm>
            <a:off x="1978090" y="736914"/>
            <a:ext cx="8976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Mathematical Operations With Complex Numbers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1F4AB1-6DAF-4E7D-90F2-009D6252F599}"/>
              </a:ext>
            </a:extLst>
          </p:cNvPr>
          <p:cNvSpPr/>
          <p:nvPr/>
        </p:nvSpPr>
        <p:spPr>
          <a:xfrm>
            <a:off x="637139" y="1321689"/>
            <a:ext cx="18870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13B70E"/>
                </a:solidFill>
                <a:latin typeface="ItcKabel-Medium"/>
              </a:rPr>
              <a:t>Division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/>
              <p:nvPr/>
            </p:nvSpPr>
            <p:spPr>
              <a:xfrm>
                <a:off x="637139" y="2952904"/>
                <a:ext cx="2930482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4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2952904"/>
                <a:ext cx="2930482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/>
              <p:nvPr/>
            </p:nvSpPr>
            <p:spPr>
              <a:xfrm>
                <a:off x="6095999" y="2952904"/>
                <a:ext cx="294356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4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2952904"/>
                <a:ext cx="2943563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E1FECD1-7CDD-44F0-8E8D-DA848F07B2AC}"/>
              </a:ext>
            </a:extLst>
          </p:cNvPr>
          <p:cNvSpPr/>
          <p:nvPr/>
        </p:nvSpPr>
        <p:spPr>
          <a:xfrm>
            <a:off x="637139" y="2245018"/>
            <a:ext cx="28264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2673DF"/>
                </a:solidFill>
                <a:latin typeface="Univers-Bold"/>
              </a:rPr>
              <a:t>Rectangular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5BF67E7-54B4-46B9-874E-F4DD5854DB89}"/>
                  </a:ext>
                </a:extLst>
              </p:cNvPr>
              <p:cNvSpPr txBox="1"/>
              <p:nvPr/>
            </p:nvSpPr>
            <p:spPr>
              <a:xfrm>
                <a:off x="637139" y="3949759"/>
                <a:ext cx="7515006" cy="14248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4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+(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4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a:rPr lang="en-US" sz="4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en-US" sz="4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f>
                        <m:fPr>
                          <m:ctrlPr>
                            <a:rPr lang="en-US" sz="4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)−(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4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a:rPr lang="en-US" sz="4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US" sz="44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5BF67E7-54B4-46B9-874E-F4DD5854DB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3949759"/>
                <a:ext cx="7515006" cy="14248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A223CB39-4839-4AEC-B031-234C9B1BBFB9}"/>
              </a:ext>
            </a:extLst>
          </p:cNvPr>
          <p:cNvSpPr/>
          <p:nvPr/>
        </p:nvSpPr>
        <p:spPr>
          <a:xfrm>
            <a:off x="565829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02C6B4-C784-4C60-B58C-E4DE35E849F2}"/>
              </a:ext>
            </a:extLst>
          </p:cNvPr>
          <p:cNvSpPr/>
          <p:nvPr/>
        </p:nvSpPr>
        <p:spPr>
          <a:xfrm>
            <a:off x="5985854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204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207DA-D50A-4225-80BD-5297EAE938F3}"/>
              </a:ext>
            </a:extLst>
          </p:cNvPr>
          <p:cNvSpPr/>
          <p:nvPr/>
        </p:nvSpPr>
        <p:spPr>
          <a:xfrm>
            <a:off x="1978090" y="736914"/>
            <a:ext cx="8976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Mathematical Operations With Complex Numbers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1F4AB1-6DAF-4E7D-90F2-009D6252F599}"/>
              </a:ext>
            </a:extLst>
          </p:cNvPr>
          <p:cNvSpPr/>
          <p:nvPr/>
        </p:nvSpPr>
        <p:spPr>
          <a:xfrm>
            <a:off x="637139" y="1321689"/>
            <a:ext cx="18870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13B70E"/>
                </a:solidFill>
                <a:latin typeface="ItcKabel-Medium"/>
              </a:rPr>
              <a:t>Division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/>
              <p:nvPr/>
            </p:nvSpPr>
            <p:spPr>
              <a:xfrm>
                <a:off x="637139" y="2952904"/>
                <a:ext cx="2930482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4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FDD203-023D-4E7F-9F74-0A3C512624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2952904"/>
                <a:ext cx="2930482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/>
              <p:nvPr/>
            </p:nvSpPr>
            <p:spPr>
              <a:xfrm>
                <a:off x="6095999" y="2952904"/>
                <a:ext cx="294356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4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E76571-5355-443A-AAB0-9AFEE1D52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2952904"/>
                <a:ext cx="2943563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E1FECD1-7CDD-44F0-8E8D-DA848F07B2AC}"/>
              </a:ext>
            </a:extLst>
          </p:cNvPr>
          <p:cNvSpPr/>
          <p:nvPr/>
        </p:nvSpPr>
        <p:spPr>
          <a:xfrm>
            <a:off x="637139" y="2245018"/>
            <a:ext cx="28264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2673DF"/>
                </a:solidFill>
                <a:latin typeface="Univers-Bold"/>
              </a:rPr>
              <a:t>Rectangular</a:t>
            </a:r>
            <a:endParaRPr lang="en-US" sz="3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839F37-CDA6-41F1-8E0E-364ECD198D76}"/>
              </a:ext>
            </a:extLst>
          </p:cNvPr>
          <p:cNvSpPr/>
          <p:nvPr/>
        </p:nvSpPr>
        <p:spPr>
          <a:xfrm>
            <a:off x="565829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8EE0BF8-51D9-472D-B755-0F2F63F68F2D}"/>
              </a:ext>
            </a:extLst>
          </p:cNvPr>
          <p:cNvSpPr/>
          <p:nvPr/>
        </p:nvSpPr>
        <p:spPr>
          <a:xfrm>
            <a:off x="5985854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2329D80-7A62-4F78-89B0-078F226F86DF}"/>
                  </a:ext>
                </a:extLst>
              </p:cNvPr>
              <p:cNvSpPr txBox="1"/>
              <p:nvPr/>
            </p:nvSpPr>
            <p:spPr>
              <a:xfrm>
                <a:off x="637139" y="3949759"/>
                <a:ext cx="7515006" cy="14248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4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41</m:t>
                          </m:r>
                        </m:den>
                      </m:f>
                      <m:r>
                        <a:rPr lang="en-US" sz="4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i="1">
                          <a:latin typeface="Cambria Math" panose="02040503050406030204" pitchFamily="18" charset="0"/>
                        </a:rPr>
                        <m:t>𝑗</m:t>
                      </m:r>
                      <m:f>
                        <m:fPr>
                          <m:ctrlPr>
                            <a:rPr lang="en-US" sz="4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41</m:t>
                          </m:r>
                        </m:den>
                      </m:f>
                      <m:r>
                        <a:rPr lang="en-US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n-US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59</m:t>
                      </m:r>
                      <m:r>
                        <a:rPr lang="en-US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𝑗</m:t>
                      </m:r>
                      <m:r>
                        <a:rPr lang="en-US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27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2329D80-7A62-4F78-89B0-078F226F86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3949759"/>
                <a:ext cx="7515006" cy="14248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1190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207DA-D50A-4225-80BD-5297EAE938F3}"/>
              </a:ext>
            </a:extLst>
          </p:cNvPr>
          <p:cNvSpPr/>
          <p:nvPr/>
        </p:nvSpPr>
        <p:spPr>
          <a:xfrm>
            <a:off x="1978090" y="736914"/>
            <a:ext cx="8976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Mathematical Operations With Complex Numbers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1F4AB1-6DAF-4E7D-90F2-009D6252F599}"/>
              </a:ext>
            </a:extLst>
          </p:cNvPr>
          <p:cNvSpPr/>
          <p:nvPr/>
        </p:nvSpPr>
        <p:spPr>
          <a:xfrm>
            <a:off x="637139" y="1321689"/>
            <a:ext cx="18870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13B70E"/>
                </a:solidFill>
                <a:latin typeface="ItcKabel-Medium"/>
              </a:rPr>
              <a:t>Division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E1FECD1-7CDD-44F0-8E8D-DA848F07B2AC}"/>
              </a:ext>
            </a:extLst>
          </p:cNvPr>
          <p:cNvSpPr/>
          <p:nvPr/>
        </p:nvSpPr>
        <p:spPr>
          <a:xfrm>
            <a:off x="637139" y="2245018"/>
            <a:ext cx="13131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2673DF"/>
                </a:solidFill>
                <a:latin typeface="Univers-Bold"/>
              </a:rPr>
              <a:t>Polar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BDC02B0-0020-4AA8-BF99-B5082F012078}"/>
                  </a:ext>
                </a:extLst>
              </p:cNvPr>
              <p:cNvSpPr txBox="1"/>
              <p:nvPr/>
            </p:nvSpPr>
            <p:spPr>
              <a:xfrm>
                <a:off x="637139" y="3949759"/>
                <a:ext cx="3886385" cy="11101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sz="4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44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4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44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num>
                      <m:den>
                        <m:acc>
                          <m:accPr>
                            <m:chr m:val="̅"/>
                            <m:ctrlPr>
                              <a:rPr lang="en-US" sz="440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4400" i="1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400" i="1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4400" i="1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</m:den>
                    </m:f>
                    <m:r>
                      <a:rPr lang="en-US" sz="4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4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sSub>
                      <m:sSubPr>
                        <m:ctrlP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4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4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BDC02B0-0020-4AA8-BF99-B5082F0120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3949759"/>
                <a:ext cx="3886385" cy="1110176"/>
              </a:xfrm>
              <a:prstGeom prst="rect">
                <a:avLst/>
              </a:prstGeom>
              <a:blipFill>
                <a:blip r:embed="rId2"/>
                <a:stretch>
                  <a:fillRect l="-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3C05863D-6768-4595-90F9-D3E2F65BC62F}"/>
              </a:ext>
            </a:extLst>
          </p:cNvPr>
          <p:cNvSpPr/>
          <p:nvPr/>
        </p:nvSpPr>
        <p:spPr>
          <a:xfrm>
            <a:off x="354563" y="3778870"/>
            <a:ext cx="4702629" cy="148359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BADD963-E45B-4D60-91BE-CC5277318000}"/>
                  </a:ext>
                </a:extLst>
              </p:cNvPr>
              <p:cNvSpPr txBox="1"/>
              <p:nvPr/>
            </p:nvSpPr>
            <p:spPr>
              <a:xfrm>
                <a:off x="637139" y="2952904"/>
                <a:ext cx="303903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4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BADD963-E45B-4D60-91BE-CC5277318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2952904"/>
                <a:ext cx="3039037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1A472B-E828-410F-8596-010679BCE55A}"/>
                  </a:ext>
                </a:extLst>
              </p:cNvPr>
              <p:cNvSpPr txBox="1"/>
              <p:nvPr/>
            </p:nvSpPr>
            <p:spPr>
              <a:xfrm>
                <a:off x="6095999" y="2952904"/>
                <a:ext cx="307507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sz="4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∠</m:t>
                      </m:r>
                      <m:sSub>
                        <m:sSubPr>
                          <m:ctrlP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4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4400" i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1A472B-E828-410F-8596-010679BCE5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2952904"/>
                <a:ext cx="3075073" cy="6771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32018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207DA-D50A-4225-80BD-5297EAE938F3}"/>
              </a:ext>
            </a:extLst>
          </p:cNvPr>
          <p:cNvSpPr/>
          <p:nvPr/>
        </p:nvSpPr>
        <p:spPr>
          <a:xfrm>
            <a:off x="1978090" y="736914"/>
            <a:ext cx="8976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Mathematical Operations With Complex Numbers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1F4AB1-6DAF-4E7D-90F2-009D6252F599}"/>
              </a:ext>
            </a:extLst>
          </p:cNvPr>
          <p:cNvSpPr/>
          <p:nvPr/>
        </p:nvSpPr>
        <p:spPr>
          <a:xfrm>
            <a:off x="637139" y="1321689"/>
            <a:ext cx="18870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13B70E"/>
                </a:solidFill>
                <a:latin typeface="ItcKabel-Medium"/>
              </a:rPr>
              <a:t>Division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E1FECD1-7CDD-44F0-8E8D-DA848F07B2AC}"/>
              </a:ext>
            </a:extLst>
          </p:cNvPr>
          <p:cNvSpPr/>
          <p:nvPr/>
        </p:nvSpPr>
        <p:spPr>
          <a:xfrm>
            <a:off x="637139" y="2245018"/>
            <a:ext cx="13131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2673DF"/>
                </a:solidFill>
                <a:latin typeface="Univers-Bold"/>
              </a:rPr>
              <a:t>Polar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BDC02B0-0020-4AA8-BF99-B5082F012078}"/>
                  </a:ext>
                </a:extLst>
              </p:cNvPr>
              <p:cNvSpPr txBox="1"/>
              <p:nvPr/>
            </p:nvSpPr>
            <p:spPr>
              <a:xfrm>
                <a:off x="637139" y="5293371"/>
                <a:ext cx="7252306" cy="14859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US" sz="44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4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sz="4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num>
                        <m:den>
                          <m:acc>
                            <m:accPr>
                              <m:chr m:val="̅"/>
                              <m:ctrlPr>
                                <a:rPr lang="en-US" sz="44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44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4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sz="44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</m:den>
                      </m:f>
                      <m:r>
                        <a:rPr lang="en-US" sz="4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sSup>
                        <m:sSupPr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  <m:r>
                        <a:rPr lang="en-US" sz="4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sz="4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BDC02B0-0020-4AA8-BF99-B5082F0120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5293371"/>
                <a:ext cx="7252306" cy="14859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BADD963-E45B-4D60-91BE-CC5277318000}"/>
                  </a:ext>
                </a:extLst>
              </p:cNvPr>
              <p:cNvSpPr txBox="1"/>
              <p:nvPr/>
            </p:nvSpPr>
            <p:spPr>
              <a:xfrm>
                <a:off x="637139" y="2952904"/>
                <a:ext cx="345107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sSup>
                        <m:sSupPr>
                          <m:ctrlP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BADD963-E45B-4D60-91BE-CC5277318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2952904"/>
                <a:ext cx="3451073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1A472B-E828-410F-8596-010679BCE55A}"/>
                  </a:ext>
                </a:extLst>
              </p:cNvPr>
              <p:cNvSpPr txBox="1"/>
              <p:nvPr/>
            </p:nvSpPr>
            <p:spPr>
              <a:xfrm>
                <a:off x="6095999" y="2952904"/>
                <a:ext cx="283577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4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sz="4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∠</m:t>
                      </m:r>
                      <m:sSup>
                        <m:sSupPr>
                          <m:ctrlPr>
                            <a:rPr lang="en-US" sz="4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en-US" sz="4400" i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1A472B-E828-410F-8596-010679BCE5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2952904"/>
                <a:ext cx="2835776" cy="6771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AF4EF2C-1E70-451C-A404-0FAC29D02CED}"/>
                  </a:ext>
                </a:extLst>
              </p:cNvPr>
              <p:cNvSpPr txBox="1"/>
              <p:nvPr/>
            </p:nvSpPr>
            <p:spPr>
              <a:xfrm>
                <a:off x="637139" y="3949759"/>
                <a:ext cx="3886385" cy="11101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sz="4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44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4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44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num>
                      <m:den>
                        <m:acc>
                          <m:accPr>
                            <m:chr m:val="̅"/>
                            <m:ctrlPr>
                              <a:rPr lang="en-US" sz="440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4400" i="1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400" i="1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4400" i="1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</m:den>
                    </m:f>
                    <m:r>
                      <a:rPr lang="en-US" sz="4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4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4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sSub>
                      <m:sSubPr>
                        <m:ctrlP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4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4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4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AF4EF2C-1E70-451C-A404-0FAC29D02C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39" y="3949759"/>
                <a:ext cx="3886385" cy="1110176"/>
              </a:xfrm>
              <a:prstGeom prst="rect">
                <a:avLst/>
              </a:prstGeom>
              <a:blipFill>
                <a:blip r:embed="rId5"/>
                <a:stretch>
                  <a:fillRect l="-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76ABF942-EFE6-454A-9597-3DD14920270E}"/>
              </a:ext>
            </a:extLst>
          </p:cNvPr>
          <p:cNvSpPr/>
          <p:nvPr/>
        </p:nvSpPr>
        <p:spPr>
          <a:xfrm>
            <a:off x="354563" y="3949759"/>
            <a:ext cx="4702629" cy="122952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6E8EC09-042F-49EE-B81E-C3AE12B4BFC4}"/>
              </a:ext>
            </a:extLst>
          </p:cNvPr>
          <p:cNvSpPr/>
          <p:nvPr/>
        </p:nvSpPr>
        <p:spPr>
          <a:xfrm>
            <a:off x="565829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0C44CE8-93C4-4030-9ECB-78BBDD8D6526}"/>
              </a:ext>
            </a:extLst>
          </p:cNvPr>
          <p:cNvSpPr/>
          <p:nvPr/>
        </p:nvSpPr>
        <p:spPr>
          <a:xfrm>
            <a:off x="5985854" y="2908241"/>
            <a:ext cx="3548971" cy="83585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9073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5E88B2A-64F0-4526-8D99-29A1A81AD206}"/>
              </a:ext>
            </a:extLst>
          </p:cNvPr>
          <p:cNvSpPr txBox="1"/>
          <p:nvPr/>
        </p:nvSpPr>
        <p:spPr>
          <a:xfrm>
            <a:off x="4910831" y="443884"/>
            <a:ext cx="2339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7030A0"/>
                </a:solidFill>
              </a:rPr>
              <a:t>References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7241B1-AA15-442D-A2BE-C31289CBDD90}"/>
              </a:ext>
            </a:extLst>
          </p:cNvPr>
          <p:cNvSpPr/>
          <p:nvPr/>
        </p:nvSpPr>
        <p:spPr>
          <a:xfrm>
            <a:off x="1185168" y="1800818"/>
            <a:ext cx="100983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b="1" dirty="0" err="1"/>
              <a:t>Boylestad</a:t>
            </a:r>
            <a:r>
              <a:rPr lang="en-US" sz="2400" b="1" dirty="0"/>
              <a:t>, Robert L. </a:t>
            </a:r>
            <a:r>
              <a:rPr lang="en-US" sz="2400" b="1" i="1" dirty="0"/>
              <a:t>Introductory circuit analysis</a:t>
            </a:r>
            <a:r>
              <a:rPr lang="en-US" sz="2400" b="1" dirty="0"/>
              <a:t>. Pearson Education, 2010.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68A5D0-1FAF-4505-AB35-A3ECD1140E67}"/>
              </a:ext>
            </a:extLst>
          </p:cNvPr>
          <p:cNvSpPr/>
          <p:nvPr/>
        </p:nvSpPr>
        <p:spPr>
          <a:xfrm>
            <a:off x="1185169" y="2556743"/>
            <a:ext cx="100983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b="1" dirty="0"/>
              <a:t>Robbins, Allan H., and Wilhelm C. Miller. Circuit analysis: Theory and practice. Cengage Learning, 2012.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98FEED-4CC4-46CC-B3DF-9C702135687D}"/>
              </a:ext>
            </a:extLst>
          </p:cNvPr>
          <p:cNvSpPr/>
          <p:nvPr/>
        </p:nvSpPr>
        <p:spPr>
          <a:xfrm>
            <a:off x="1185168" y="3682000"/>
            <a:ext cx="100983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b="1" dirty="0" err="1"/>
              <a:t>Sadiku</a:t>
            </a:r>
            <a:r>
              <a:rPr lang="en-US" sz="2400" b="1" dirty="0"/>
              <a:t>, Matthew NO, and </a:t>
            </a:r>
            <a:r>
              <a:rPr lang="en-US" sz="2400" b="1" dirty="0" err="1"/>
              <a:t>Chales</a:t>
            </a:r>
            <a:r>
              <a:rPr lang="en-US" sz="2400" b="1" dirty="0"/>
              <a:t> K. Alexander. Fundamentals of electric circuits. McGraw-Hill Higher Education, 2007.</a:t>
            </a:r>
          </a:p>
        </p:txBody>
      </p:sp>
    </p:spTree>
    <p:extLst>
      <p:ext uri="{BB962C8B-B14F-4D97-AF65-F5344CB8AC3E}">
        <p14:creationId xmlns:p14="http://schemas.microsoft.com/office/powerpoint/2010/main" val="30157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E616256F-C519-46A7-9140-54B03E5212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3156" y="1860298"/>
            <a:ext cx="5195756" cy="4572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EBD11F-568E-4A75-B27F-69852BB1C0D2}"/>
              </a:ext>
            </a:extLst>
          </p:cNvPr>
          <p:cNvSpPr/>
          <p:nvPr/>
        </p:nvSpPr>
        <p:spPr>
          <a:xfrm>
            <a:off x="4501973" y="736914"/>
            <a:ext cx="31880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Rectangular Form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68B44C-F188-4024-B016-2EFE61941CAC}"/>
              </a:ext>
            </a:extLst>
          </p:cNvPr>
          <p:cNvSpPr/>
          <p:nvPr/>
        </p:nvSpPr>
        <p:spPr>
          <a:xfrm>
            <a:off x="657972" y="1598688"/>
            <a:ext cx="58735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-Roman"/>
              </a:rPr>
              <a:t>The format for the </a:t>
            </a:r>
            <a:r>
              <a:rPr lang="en-US" sz="2800" b="1" dirty="0">
                <a:latin typeface="Times-Bold"/>
              </a:rPr>
              <a:t>rectangular form </a:t>
            </a:r>
            <a:r>
              <a:rPr lang="en-US" sz="2800" dirty="0">
                <a:latin typeface="Times-Roman"/>
              </a:rPr>
              <a:t>is</a:t>
            </a:r>
            <a:endParaRPr lang="en-US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6BB4AD-36EF-4BC5-A438-2048F224A8D2}"/>
              </a:ext>
            </a:extLst>
          </p:cNvPr>
          <p:cNvSpPr/>
          <p:nvPr/>
        </p:nvSpPr>
        <p:spPr>
          <a:xfrm>
            <a:off x="657972" y="3265007"/>
            <a:ext cx="1140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-Roman"/>
              </a:rPr>
              <a:t>Where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DD563D1-3345-44ED-8D32-8080CBF49779}"/>
                  </a:ext>
                </a:extLst>
              </p:cNvPr>
              <p:cNvSpPr/>
              <p:nvPr/>
            </p:nvSpPr>
            <p:spPr>
              <a:xfrm>
                <a:off x="657972" y="3937621"/>
                <a:ext cx="393248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Times-Roman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</m:acc>
                  </m:oMath>
                </a14:m>
                <a:r>
                  <a:rPr lang="en-US" sz="2400" dirty="0">
                    <a:latin typeface="Times-Roman"/>
                  </a:rPr>
                  <a:t>  </a:t>
                </a:r>
                <a:r>
                  <a:rPr lang="en-US" sz="2800" dirty="0">
                    <a:latin typeface="Times-Roman"/>
                  </a:rPr>
                  <a:t>is the complex number</a:t>
                </a:r>
                <a:endParaRPr lang="en-US" sz="2800" dirty="0"/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DD563D1-3345-44ED-8D32-8080CBF497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72" y="3937621"/>
                <a:ext cx="3932487" cy="523220"/>
              </a:xfrm>
              <a:prstGeom prst="rect">
                <a:avLst/>
              </a:prstGeom>
              <a:blipFill>
                <a:blip r:embed="rId3"/>
                <a:stretch>
                  <a:fillRect t="-13953" r="-1395" b="-30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E606EBE3-48C2-4C1E-80B6-6D044F7AC56B}"/>
              </a:ext>
            </a:extLst>
          </p:cNvPr>
          <p:cNvSpPr/>
          <p:nvPr/>
        </p:nvSpPr>
        <p:spPr>
          <a:xfrm>
            <a:off x="657972" y="4460841"/>
            <a:ext cx="45913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-Roman"/>
              </a:rPr>
              <a:t>X</a:t>
            </a:r>
            <a:r>
              <a:rPr lang="en-US" sz="2800" dirty="0">
                <a:latin typeface="Times-Roman"/>
              </a:rPr>
              <a:t>  is the real part of Z (</a:t>
            </a:r>
            <a:r>
              <a:rPr lang="en-US" sz="2800" b="1" dirty="0">
                <a:solidFill>
                  <a:srgbClr val="FF0000"/>
                </a:solidFill>
                <a:latin typeface="Times-Roman"/>
              </a:rPr>
              <a:t>Re(Z)</a:t>
            </a:r>
            <a:r>
              <a:rPr lang="en-US" sz="2800" dirty="0">
                <a:latin typeface="Times-Roman"/>
              </a:rPr>
              <a:t>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94CD3C-0412-40DD-BB8B-12FB4BCC494C}"/>
              </a:ext>
            </a:extLst>
          </p:cNvPr>
          <p:cNvSpPr/>
          <p:nvPr/>
        </p:nvSpPr>
        <p:spPr>
          <a:xfrm>
            <a:off x="648697" y="4997702"/>
            <a:ext cx="55290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-Roman"/>
              </a:rPr>
              <a:t>Y</a:t>
            </a:r>
            <a:r>
              <a:rPr lang="en-US" sz="2800" dirty="0">
                <a:latin typeface="Times-Roman"/>
              </a:rPr>
              <a:t>  is the imaginary part of Z (</a:t>
            </a:r>
            <a:r>
              <a:rPr lang="en-US" sz="2800" b="1" dirty="0" err="1">
                <a:solidFill>
                  <a:srgbClr val="FF0000"/>
                </a:solidFill>
                <a:latin typeface="Times-Roman"/>
              </a:rPr>
              <a:t>Im</a:t>
            </a:r>
            <a:r>
              <a:rPr lang="en-US" sz="2800" b="1" dirty="0">
                <a:solidFill>
                  <a:srgbClr val="FF0000"/>
                </a:solidFill>
                <a:latin typeface="Times-Roman"/>
              </a:rPr>
              <a:t>(Z)</a:t>
            </a:r>
            <a:r>
              <a:rPr lang="en-US" sz="2800" dirty="0">
                <a:latin typeface="Times-Roman"/>
              </a:rPr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7FDB158-0343-4993-94FE-D23183C5175B}"/>
                  </a:ext>
                </a:extLst>
              </p:cNvPr>
              <p:cNvSpPr/>
              <p:nvPr/>
            </p:nvSpPr>
            <p:spPr>
              <a:xfrm>
                <a:off x="738122" y="5507281"/>
                <a:ext cx="1542987" cy="5651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>
                    <a:latin typeface="Times-Roman"/>
                  </a:rPr>
                  <a:t>j</a:t>
                </a:r>
                <a:r>
                  <a:rPr lang="en-US" sz="2800" dirty="0">
                    <a:latin typeface="Times-Roman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rad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7FDB158-0343-4993-94FE-D23183C517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122" y="5507281"/>
                <a:ext cx="1542987" cy="565155"/>
              </a:xfrm>
              <a:prstGeom prst="rect">
                <a:avLst/>
              </a:prstGeom>
              <a:blipFill>
                <a:blip r:embed="rId4"/>
                <a:stretch>
                  <a:fillRect l="-7905" t="-4301" b="-27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971744AD-647C-481F-9B86-5C3184A7BF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122" y="2243774"/>
            <a:ext cx="223837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698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EBD11F-568E-4A75-B27F-69852BB1C0D2}"/>
              </a:ext>
            </a:extLst>
          </p:cNvPr>
          <p:cNvSpPr/>
          <p:nvPr/>
        </p:nvSpPr>
        <p:spPr>
          <a:xfrm>
            <a:off x="5074116" y="723688"/>
            <a:ext cx="20437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Polar Form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68B44C-F188-4024-B016-2EFE61941CAC}"/>
              </a:ext>
            </a:extLst>
          </p:cNvPr>
          <p:cNvSpPr/>
          <p:nvPr/>
        </p:nvSpPr>
        <p:spPr>
          <a:xfrm>
            <a:off x="657972" y="1598688"/>
            <a:ext cx="49230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-Roman"/>
              </a:rPr>
              <a:t>The format for the </a:t>
            </a:r>
            <a:r>
              <a:rPr lang="en-US" sz="2800" b="1" dirty="0">
                <a:latin typeface="Times-Bold"/>
              </a:rPr>
              <a:t>Polar form </a:t>
            </a:r>
            <a:r>
              <a:rPr lang="en-US" sz="2800" dirty="0">
                <a:latin typeface="Times-Roman"/>
              </a:rPr>
              <a:t>is</a:t>
            </a:r>
            <a:endParaRPr lang="en-US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6BB4AD-36EF-4BC5-A438-2048F224A8D2}"/>
              </a:ext>
            </a:extLst>
          </p:cNvPr>
          <p:cNvSpPr/>
          <p:nvPr/>
        </p:nvSpPr>
        <p:spPr>
          <a:xfrm>
            <a:off x="657972" y="3265007"/>
            <a:ext cx="1140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-Roman"/>
              </a:rPr>
              <a:t>Where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DD563D1-3345-44ED-8D32-8080CBF49779}"/>
                  </a:ext>
                </a:extLst>
              </p:cNvPr>
              <p:cNvSpPr/>
              <p:nvPr/>
            </p:nvSpPr>
            <p:spPr>
              <a:xfrm>
                <a:off x="657972" y="3937621"/>
                <a:ext cx="36471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Times-Roman"/>
                  </a:rPr>
                  <a:t>Z is the magnitude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</m:acc>
                  </m:oMath>
                </a14:m>
                <a:r>
                  <a:rPr lang="en-US" sz="2400" dirty="0">
                    <a:latin typeface="Times-Roman"/>
                  </a:rPr>
                  <a:t> </a:t>
                </a:r>
                <a:endParaRPr lang="en-US" sz="2800" dirty="0"/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DD563D1-3345-44ED-8D32-8080CBF497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72" y="3937621"/>
                <a:ext cx="3647152" cy="523220"/>
              </a:xfrm>
              <a:prstGeom prst="rect">
                <a:avLst/>
              </a:prstGeom>
              <a:blipFill>
                <a:blip r:embed="rId2"/>
                <a:stretch>
                  <a:fillRect l="-3512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606EBE3-48C2-4C1E-80B6-6D044F7AC56B}"/>
                  </a:ext>
                </a:extLst>
              </p:cNvPr>
              <p:cNvSpPr/>
              <p:nvPr/>
            </p:nvSpPr>
            <p:spPr>
              <a:xfrm>
                <a:off x="657972" y="4507340"/>
                <a:ext cx="546425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2800" dirty="0">
                    <a:latin typeface="Times-Roman"/>
                  </a:rPr>
                  <a:t> is the angle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</m:acc>
                  </m:oMath>
                </a14:m>
                <a:r>
                  <a:rPr lang="en-US" sz="2800" dirty="0">
                    <a:latin typeface="Times-Roman"/>
                  </a:rPr>
                  <a:t> with the real axis </a:t>
                </a:r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606EBE3-48C2-4C1E-80B6-6D044F7AC5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72" y="4507340"/>
                <a:ext cx="5464253" cy="523220"/>
              </a:xfrm>
              <a:prstGeom prst="rect">
                <a:avLst/>
              </a:prstGeom>
              <a:blipFill>
                <a:blip r:embed="rId3"/>
                <a:stretch>
                  <a:fillRect t="-11628" r="-1339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>
            <a:extLst>
              <a:ext uri="{FF2B5EF4-FFF2-40B4-BE49-F238E27FC236}">
                <a16:creationId xmlns:a16="http://schemas.microsoft.com/office/drawing/2014/main" id="{160E104C-3B8C-4122-8021-59CEC4FF51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972" y="2276962"/>
            <a:ext cx="1952625" cy="67627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C4807AD-7B00-4947-B2D2-1C733F864E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9846" y="1651621"/>
            <a:ext cx="4490753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450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181F2EA-F04A-415C-B22D-02B6413C44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1577" y="2456675"/>
            <a:ext cx="4747846" cy="438912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B48D51-9C97-49C4-A9FA-80D34ACAED32}"/>
              </a:ext>
            </a:extLst>
          </p:cNvPr>
          <p:cNvSpPr/>
          <p:nvPr/>
        </p:nvSpPr>
        <p:spPr>
          <a:xfrm>
            <a:off x="3681716" y="736914"/>
            <a:ext cx="48285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Conversion Between Forms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126DDC-03B1-477D-9C7D-B4362AC2AFF1}"/>
              </a:ext>
            </a:extLst>
          </p:cNvPr>
          <p:cNvSpPr/>
          <p:nvPr/>
        </p:nvSpPr>
        <p:spPr>
          <a:xfrm>
            <a:off x="533500" y="1723444"/>
            <a:ext cx="41713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2673DF"/>
                </a:solidFill>
                <a:latin typeface="Univers-Bold"/>
              </a:rPr>
              <a:t>Rectangular to Polar</a:t>
            </a:r>
            <a:endParaRPr lang="en-US" sz="3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40071E-1872-4DCC-835C-DAF36D0C1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220" y="3635380"/>
            <a:ext cx="2162175" cy="10858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202AE07-3BBF-4BD1-B810-DFB7A497B5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220" y="2634738"/>
            <a:ext cx="2647950" cy="7524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5E35CF6-737E-4ABE-B7D5-94A49B4F1C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5892" y="1723444"/>
            <a:ext cx="516255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715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B48D51-9C97-49C4-A9FA-80D34ACAED32}"/>
              </a:ext>
            </a:extLst>
          </p:cNvPr>
          <p:cNvSpPr/>
          <p:nvPr/>
        </p:nvSpPr>
        <p:spPr>
          <a:xfrm>
            <a:off x="3681716" y="736914"/>
            <a:ext cx="48285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Conversion Between Forms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126DDC-03B1-477D-9C7D-B4362AC2AFF1}"/>
              </a:ext>
            </a:extLst>
          </p:cNvPr>
          <p:cNvSpPr/>
          <p:nvPr/>
        </p:nvSpPr>
        <p:spPr>
          <a:xfrm>
            <a:off x="533500" y="1723444"/>
            <a:ext cx="41713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2673DF"/>
                </a:solidFill>
                <a:latin typeface="Univers-Bold"/>
              </a:rPr>
              <a:t>Rectangular to Polar</a:t>
            </a:r>
            <a:endParaRPr lang="en-US" sz="3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40071E-1872-4DCC-835C-DAF36D0C1C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4252" y="4608514"/>
            <a:ext cx="2162175" cy="10858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202AE07-3BBF-4BD1-B810-DFB7A497B5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4252" y="3721856"/>
            <a:ext cx="2647950" cy="7524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5E35CF6-737E-4ABE-B7D5-94A49B4F1C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5892" y="1723444"/>
            <a:ext cx="5162550" cy="7810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A6A8BD4-2D3C-4382-A25D-9D938DBABD33}"/>
              </a:ext>
            </a:extLst>
          </p:cNvPr>
          <p:cNvSpPr/>
          <p:nvPr/>
        </p:nvSpPr>
        <p:spPr>
          <a:xfrm>
            <a:off x="533499" y="2583083"/>
            <a:ext cx="9440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66FF"/>
                </a:solidFill>
                <a:latin typeface="Univers-Bold"/>
              </a:rPr>
              <a:t>EXAMPLE : </a:t>
            </a:r>
            <a:r>
              <a:rPr lang="en-US" sz="2400" dirty="0">
                <a:solidFill>
                  <a:srgbClr val="000000"/>
                </a:solidFill>
                <a:latin typeface="Times-Roman"/>
              </a:rPr>
              <a:t>Convert the following from rectangular to polar form: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C6FCEA5-8D5F-4B8A-A9D9-71933D4924B3}"/>
                  </a:ext>
                </a:extLst>
              </p:cNvPr>
              <p:cNvSpPr txBox="1"/>
              <p:nvPr/>
            </p:nvSpPr>
            <p:spPr>
              <a:xfrm>
                <a:off x="2162197" y="3092711"/>
                <a:ext cx="227786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𝒁</m:t>
                          </m:r>
                        </m:e>
                      </m:acc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C6FCEA5-8D5F-4B8A-A9D9-71933D4924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197" y="3092711"/>
                <a:ext cx="2277867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8924F17-C8AB-4438-9B20-92A9999EEED5}"/>
                  </a:ext>
                </a:extLst>
              </p:cNvPr>
              <p:cNvSpPr txBox="1"/>
              <p:nvPr/>
            </p:nvSpPr>
            <p:spPr>
              <a:xfrm>
                <a:off x="5379101" y="3564038"/>
                <a:ext cx="5216108" cy="6933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sup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e>
                      </m:rad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8924F17-C8AB-4438-9B20-92A9999EEE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101" y="3564038"/>
                <a:ext cx="5216108" cy="693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4CF69DF-7D5D-4A0C-BC2A-0EFA0E560FA5}"/>
                  </a:ext>
                </a:extLst>
              </p:cNvPr>
              <p:cNvSpPr txBox="1"/>
              <p:nvPr/>
            </p:nvSpPr>
            <p:spPr>
              <a:xfrm>
                <a:off x="5379101" y="4402729"/>
                <a:ext cx="4680640" cy="1038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𝜽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𝒕𝒂𝒏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𝟓𝟑</m:t>
                          </m:r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𝒐</m:t>
                          </m:r>
                        </m:sup>
                      </m:sSup>
                    </m:oMath>
                  </m:oMathPara>
                </a14:m>
                <a:endParaRPr lang="en-US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4CF69DF-7D5D-4A0C-BC2A-0EFA0E560F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101" y="4402729"/>
                <a:ext cx="4680640" cy="10386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45C0127-7296-4A20-88AA-1F0AE52ECA43}"/>
                  </a:ext>
                </a:extLst>
              </p:cNvPr>
              <p:cNvSpPr txBox="1"/>
              <p:nvPr/>
            </p:nvSpPr>
            <p:spPr>
              <a:xfrm>
                <a:off x="2162197" y="5966692"/>
                <a:ext cx="497399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𝒁</m:t>
                            </m:r>
                          </m:e>
                          <m:sub>
                            <m: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acc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𝒁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6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𝟓𝟑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e>
                      <m:sup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p>
                  </m:oMath>
                </a14:m>
                <a:endParaRPr lang="en-US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45C0127-7296-4A20-88AA-1F0AE52ECA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197" y="5966692"/>
                <a:ext cx="4973990" cy="553998"/>
              </a:xfrm>
              <a:prstGeom prst="rect">
                <a:avLst/>
              </a:prstGeom>
              <a:blipFill>
                <a:blip r:embed="rId8"/>
                <a:stretch>
                  <a:fillRect l="-1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9458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B48D51-9C97-49C4-A9FA-80D34ACAED32}"/>
              </a:ext>
            </a:extLst>
          </p:cNvPr>
          <p:cNvSpPr/>
          <p:nvPr/>
        </p:nvSpPr>
        <p:spPr>
          <a:xfrm>
            <a:off x="3681716" y="736914"/>
            <a:ext cx="48285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Conversion Between Forms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126DDC-03B1-477D-9C7D-B4362AC2AFF1}"/>
              </a:ext>
            </a:extLst>
          </p:cNvPr>
          <p:cNvSpPr/>
          <p:nvPr/>
        </p:nvSpPr>
        <p:spPr>
          <a:xfrm>
            <a:off x="533500" y="1723444"/>
            <a:ext cx="41713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2673DF"/>
                </a:solidFill>
                <a:latin typeface="Univers-Bold"/>
              </a:rPr>
              <a:t>Polar to Rectangular</a:t>
            </a:r>
            <a:endParaRPr lang="en-US" sz="32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4B6F5B9-615D-40DC-B106-D96B23D543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814" y="2809875"/>
            <a:ext cx="2162175" cy="619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3A587B6-0943-4EA3-A2F1-F37538C822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814" y="3606806"/>
            <a:ext cx="2076450" cy="6477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753394D-B9F1-4BE8-A1E5-F5CB626A87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1577" y="2456675"/>
            <a:ext cx="4747846" cy="438912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2D116BE-70FC-4017-B05B-00279CE065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2047" y="1723444"/>
            <a:ext cx="491490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671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B48D51-9C97-49C4-A9FA-80D34ACAED32}"/>
              </a:ext>
            </a:extLst>
          </p:cNvPr>
          <p:cNvSpPr/>
          <p:nvPr/>
        </p:nvSpPr>
        <p:spPr>
          <a:xfrm>
            <a:off x="3681716" y="736914"/>
            <a:ext cx="48285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Conversion Between Forms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126DDC-03B1-477D-9C7D-B4362AC2AFF1}"/>
              </a:ext>
            </a:extLst>
          </p:cNvPr>
          <p:cNvSpPr/>
          <p:nvPr/>
        </p:nvSpPr>
        <p:spPr>
          <a:xfrm>
            <a:off x="533500" y="1723444"/>
            <a:ext cx="41713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2673DF"/>
                </a:solidFill>
                <a:latin typeface="Univers-Bold"/>
              </a:rPr>
              <a:t>Polar to Rectangular</a:t>
            </a:r>
            <a:endParaRPr lang="en-US" sz="32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4B6F5B9-615D-40DC-B106-D96B23D543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486" y="3636548"/>
            <a:ext cx="2162175" cy="619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3A587B6-0943-4EA3-A2F1-F37538C822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1486" y="4407775"/>
            <a:ext cx="2076450" cy="6477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2D116BE-70FC-4017-B05B-00279CE065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2047" y="1723444"/>
            <a:ext cx="4914900" cy="6667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068344F-8A7E-473A-85C1-D6301B02C10B}"/>
              </a:ext>
            </a:extLst>
          </p:cNvPr>
          <p:cNvSpPr/>
          <p:nvPr/>
        </p:nvSpPr>
        <p:spPr>
          <a:xfrm>
            <a:off x="533499" y="2468783"/>
            <a:ext cx="109991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66FF"/>
                </a:solidFill>
                <a:latin typeface="Univers-Bold"/>
              </a:rPr>
              <a:t>EXAMPLE : </a:t>
            </a:r>
            <a:r>
              <a:rPr lang="en-US" sz="2400" dirty="0">
                <a:solidFill>
                  <a:srgbClr val="000000"/>
                </a:solidFill>
                <a:latin typeface="Times-Roman"/>
              </a:rPr>
              <a:t>Convert the following from polar to rectangular form: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9A4D268-70D7-4FD2-9357-6F976DFE0045}"/>
                  </a:ext>
                </a:extLst>
              </p:cNvPr>
              <p:cNvSpPr txBox="1"/>
              <p:nvPr/>
            </p:nvSpPr>
            <p:spPr>
              <a:xfrm>
                <a:off x="2311486" y="2930448"/>
                <a:ext cx="338701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𝒁</m:t>
                            </m:r>
                          </m:e>
                          <m:sub>
                            <m: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acc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6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𝟓𝟑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e>
                      <m:sup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p>
                  </m:oMath>
                </a14:m>
                <a:endParaRPr lang="en-US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9A4D268-70D7-4FD2-9357-6F976DFE00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1486" y="2930448"/>
                <a:ext cx="3387017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F0B256B-D759-461E-B4A0-0B3BB359EAEE}"/>
                  </a:ext>
                </a:extLst>
              </p:cNvPr>
              <p:cNvSpPr txBox="1"/>
              <p:nvPr/>
            </p:nvSpPr>
            <p:spPr>
              <a:xfrm>
                <a:off x="2253639" y="5378711"/>
                <a:ext cx="422070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𝒁</m:t>
                          </m:r>
                        </m:e>
                      </m:acc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𝒋𝒀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F0B256B-D759-461E-B4A0-0B3BB359EA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3639" y="5378711"/>
                <a:ext cx="4220707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96708F9-9F17-4A69-A4D6-3D72DE4493B6}"/>
                  </a:ext>
                </a:extLst>
              </p:cNvPr>
              <p:cNvSpPr txBox="1"/>
              <p:nvPr/>
            </p:nvSpPr>
            <p:spPr>
              <a:xfrm>
                <a:off x="5242927" y="3671292"/>
                <a:ext cx="498206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𝒄𝒐𝒔</m:t>
                      </m:r>
                      <m:sSup>
                        <m:sSupPr>
                          <m:ctrlPr>
                            <a:rPr lang="en-US" sz="3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n-US" sz="3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𝟓𝟑</m:t>
                          </m:r>
                          <m:r>
                            <a:rPr lang="en-US" sz="3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3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96708F9-9F17-4A69-A4D6-3D72DE4493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2927" y="3671292"/>
                <a:ext cx="4982069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E457DE6-BD13-47E7-A868-4A302CF3D3E3}"/>
                  </a:ext>
                </a:extLst>
              </p:cNvPr>
              <p:cNvSpPr txBox="1"/>
              <p:nvPr/>
            </p:nvSpPr>
            <p:spPr>
              <a:xfrm>
                <a:off x="5242926" y="4454626"/>
                <a:ext cx="492756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𝒀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𝒔𝒊𝒏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n-US" sz="3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𝟓𝟑</m:t>
                          </m:r>
                          <m:r>
                            <a:rPr lang="en-US" sz="3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3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E457DE6-BD13-47E7-A868-4A302CF3D3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2926" y="4454626"/>
                <a:ext cx="4927567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1403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D9264-1EE4-4E03-B253-8518A7ECEB92}"/>
              </a:ext>
            </a:extLst>
          </p:cNvPr>
          <p:cNvSpPr/>
          <p:nvPr/>
        </p:nvSpPr>
        <p:spPr>
          <a:xfrm>
            <a:off x="3951823" y="90583"/>
            <a:ext cx="4288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66FF"/>
                </a:solidFill>
                <a:latin typeface="Univers-Bold"/>
              </a:rPr>
              <a:t>Complex Numbers</a:t>
            </a:r>
            <a:endParaRPr lang="en-US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568BF9-660C-40BF-BABD-380FAE503589}"/>
              </a:ext>
            </a:extLst>
          </p:cNvPr>
          <p:cNvSpPr/>
          <p:nvPr/>
        </p:nvSpPr>
        <p:spPr>
          <a:xfrm>
            <a:off x="1978090" y="736914"/>
            <a:ext cx="8976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ItcKabel-Book"/>
              </a:rPr>
              <a:t>Mathematical Operations With Complex Numbers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85F21B-3E0A-47D3-85BA-17F7C2D9A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066" y="1505161"/>
            <a:ext cx="7657151" cy="526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212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5520</TotalTime>
  <Words>968</Words>
  <Application>Microsoft Office PowerPoint</Application>
  <PresentationFormat>Widescreen</PresentationFormat>
  <Paragraphs>171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Arial</vt:lpstr>
      <vt:lpstr>Calibri</vt:lpstr>
      <vt:lpstr>Calibri Light</vt:lpstr>
      <vt:lpstr>Cambria Math</vt:lpstr>
      <vt:lpstr>ItcKabel-Book</vt:lpstr>
      <vt:lpstr>ItcKabel-Medium</vt:lpstr>
      <vt:lpstr>Times-Bold</vt:lpstr>
      <vt:lpstr>Times-Roman</vt:lpstr>
      <vt:lpstr>Univers-Bold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alogaidi</dc:creator>
  <cp:lastModifiedBy>ahmed alogaidi</cp:lastModifiedBy>
  <cp:revision>428</cp:revision>
  <dcterms:created xsi:type="dcterms:W3CDTF">2020-03-04T10:44:15Z</dcterms:created>
  <dcterms:modified xsi:type="dcterms:W3CDTF">2020-06-15T21:24:21Z</dcterms:modified>
</cp:coreProperties>
</file>